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0"/>
  </p:notesMasterIdLst>
  <p:sldIdLst>
    <p:sldId id="338" r:id="rId3"/>
    <p:sldId id="8035" r:id="rId4"/>
    <p:sldId id="264" r:id="rId5"/>
    <p:sldId id="8043" r:id="rId6"/>
    <p:sldId id="8042" r:id="rId7"/>
    <p:sldId id="257" r:id="rId8"/>
    <p:sldId id="258" r:id="rId9"/>
    <p:sldId id="259" r:id="rId10"/>
    <p:sldId id="260" r:id="rId11"/>
    <p:sldId id="1050" r:id="rId12"/>
    <p:sldId id="8022" r:id="rId13"/>
    <p:sldId id="8023" r:id="rId14"/>
    <p:sldId id="8024" r:id="rId15"/>
    <p:sldId id="8025" r:id="rId16"/>
    <p:sldId id="8026" r:id="rId17"/>
    <p:sldId id="8027" r:id="rId18"/>
    <p:sldId id="8021" r:id="rId19"/>
    <p:sldId id="2785" r:id="rId20"/>
    <p:sldId id="288" r:id="rId21"/>
    <p:sldId id="7659" r:id="rId22"/>
    <p:sldId id="7759" r:id="rId23"/>
    <p:sldId id="8036" r:id="rId24"/>
    <p:sldId id="8037" r:id="rId25"/>
    <p:sldId id="8038" r:id="rId26"/>
    <p:sldId id="261" r:id="rId27"/>
    <p:sldId id="8040" r:id="rId28"/>
    <p:sldId id="8041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3F5-44EF-94EA-634AEF7AAA7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3F5-44EF-94EA-634AEF7AAA7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3F5-44EF-94EA-634AEF7AAA7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3F5-44EF-94EA-634AEF7AAA7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3F5-44EF-94EA-634AEF7AAA7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3F5-44EF-94EA-634AEF7AAA76}"/>
              </c:ext>
            </c:extLst>
          </c:dPt>
          <c:dLbls>
            <c:dLbl>
              <c:idx val="3"/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3F5-44EF-94EA-634AEF7AAA76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3"/>
                <c:pt idx="0">
                  <c:v>produits soumis pour AMM</c:v>
                </c:pt>
                <c:pt idx="1">
                  <c:v>produits mis en attente</c:v>
                </c:pt>
                <c:pt idx="2">
                  <c:v>Email Marketing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0.3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C-4816-9592-0C2022A6C42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overlay val="1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22CF0-04F8-4DE9-9BCB-774C22B2B9E5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2FC1F-6EA1-4AED-B7A4-DECA5DB078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91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PRODUITS PHARMACEUTIQUES SELECTIONNES POUR LES PROCHAINES SESSIONS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5173E-F2AB-4FDB-AE28-69F3186B508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71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D6182-59C8-73A4-AF6A-C773316C2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6B70D1-61B6-B255-A1E2-D0C529414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E9876F-4D52-8169-D5E5-03FEFF69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6BAC81-72E1-FCB9-0949-4CEBAA154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7A46E9-BD72-72A1-CFE0-42B32896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88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4340C-F515-DEDC-FE30-561D9DDE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4060E1-84EE-7EA1-5766-9D5A2E409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047612-72FA-C2F9-42CA-C0819C56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28B933-4974-FD51-A764-1425A36D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75DDD4-28BE-E1E6-2010-0D1D42E1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82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45301FA-CF10-047F-FB09-64B66353A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6E7F76-ACEA-97FB-2259-A49D2BE29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312B1B-4E65-008B-5909-80463393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E0B278-F5E7-F17F-7090-BF81036E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1F4D97-4D8D-AE4A-0134-21C00BE0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566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0F365D7-7FE8-4320-988A-2AE655751A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151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14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423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87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4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50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02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0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4A39B-B060-BB38-956B-C97C64B3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2E0F7-BF23-FB2F-2FCC-1655DD819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72386D-87FD-5738-3086-FC3540F95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987962-5E1F-2101-31A9-CCF224BAF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9EE36-BFF8-A70C-5894-38271F3D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007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30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01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56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80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89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4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67CDA8-16F0-B755-7A89-B597BCF1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70834D-8EA1-FBA7-C217-8D4748BC9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6AC1E5-8E00-8510-080E-CEE0BCDF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A3833F-2B66-C236-6022-C8EDCC0A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12BB8C-3622-80BF-6CDE-4A9B8F72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10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5FC372-1F45-3512-55D3-1A8C6425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FA5D28-BB2B-7505-3F42-012A73337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5B1EF9-022F-59F8-1476-ADA0B51D6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5AE566-E01F-8869-9EEC-A7C26C2B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8B896D-1675-A56A-EFDA-77484B39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326B91-B904-72E4-5A9F-1950F2A6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38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A6F53-F390-4D22-D1A8-0D62B604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08ECB6-74DD-7C3F-A250-7DFC348BC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5391F5-D73A-93C9-7BF1-45DC70B6D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60FE20F-1A2D-467A-7B60-9730FDB37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44AF50-4AB8-BA43-1452-94E7C6469B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9F8D4E8-65B7-B998-BE14-F30A5C8B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66EDDD-3503-A958-1525-B26AC99C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D00B90-9355-4394-B472-D6A064B9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34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6DF7FD-1C2D-D569-4BD4-00FB4583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811312-E41A-D18B-2A11-512D9D271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9DA055-C75E-B007-A613-369D13B5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F5D70A-A9FD-2995-4668-D1B824B2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97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CE44AB-069D-39BF-C889-95B35CBC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6D4EC42-5A49-E2C6-C4AC-C7BA5A2C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5CB328-FBB5-19C5-B07B-7BFCB996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23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9A4A2-C11D-9542-69F3-E33542A7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E2DBF4-7420-29AB-87B3-F412D9D03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48E0D8-19C8-91D6-48C4-DD59D1DE2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FB2E40-D461-0423-9F4E-6843F46C3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E1B471-F1A3-28F6-4730-AFAF821B5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07D6CC-A7B7-82A8-BE21-9D9621AA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22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E54A7-D603-0663-BC3E-D9D27813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D6CD079-78FC-17EE-8A81-27501F091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631CB2-843C-6FD2-AFC0-7275AEBEE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C4D8DA-F43E-CEE7-D165-D1583E3E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C7DB49-8079-5A98-22FC-932A93D5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FA618E-0782-CFBE-F406-95ACD034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02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539A55-D71B-E940-7DA2-41EF01303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361264-7736-9A94-4D1B-630A425E9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FB9BEA-3681-7B65-0000-68CDAD8758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51A9A-276E-4014-9E00-BE9EC4201701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CD0120-FD9B-176E-8559-B9CF5BAA6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DE8F43-2F5C-8957-D6A7-AFB9FC714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723AB-A82E-4F8F-B0AF-E48D7C501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79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6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haveelapharma@gmail.com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3E99CE14-B8EF-4E79-8535-5544DED016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66" r="25815" b="-66"/>
          <a:stretch/>
        </p:blipFill>
        <p:spPr>
          <a:xfrm>
            <a:off x="4847861" y="4558"/>
            <a:ext cx="7344139" cy="6863603"/>
          </a:xfrm>
        </p:spPr>
      </p:pic>
      <p:grpSp>
        <p:nvGrpSpPr>
          <p:cNvPr id="3" name="Group 25">
            <a:extLst>
              <a:ext uri="{FF2B5EF4-FFF2-40B4-BE49-F238E27FC236}">
                <a16:creationId xmlns:a16="http://schemas.microsoft.com/office/drawing/2014/main" id="{4CD8506D-FD03-48E4-B2CD-1D314C2515EE}"/>
              </a:ext>
            </a:extLst>
          </p:cNvPr>
          <p:cNvGrpSpPr/>
          <p:nvPr/>
        </p:nvGrpSpPr>
        <p:grpSpPr>
          <a:xfrm>
            <a:off x="5304088" y="2631911"/>
            <a:ext cx="1565507" cy="1565507"/>
            <a:chOff x="3592654" y="1960064"/>
            <a:chExt cx="1295380" cy="1295380"/>
          </a:xfrm>
        </p:grpSpPr>
        <p:sp>
          <p:nvSpPr>
            <p:cNvPr id="4" name="Oval 24">
              <a:extLst>
                <a:ext uri="{FF2B5EF4-FFF2-40B4-BE49-F238E27FC236}">
                  <a16:creationId xmlns:a16="http://schemas.microsoft.com/office/drawing/2014/main" id="{0DA855A4-F9D4-4743-B92F-126811DC974B}"/>
                </a:ext>
              </a:extLst>
            </p:cNvPr>
            <p:cNvSpPr/>
            <p:nvPr/>
          </p:nvSpPr>
          <p:spPr>
            <a:xfrm>
              <a:off x="3592654" y="1960064"/>
              <a:ext cx="1295380" cy="129538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62949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5DED5557-3B11-441B-9D8E-0F5922BED7C5}"/>
                </a:ext>
              </a:extLst>
            </p:cNvPr>
            <p:cNvSpPr/>
            <p:nvPr/>
          </p:nvSpPr>
          <p:spPr>
            <a:xfrm>
              <a:off x="3700284" y="2067694"/>
              <a:ext cx="1080120" cy="108012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62949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37B218C-31B2-4A6E-833A-B014E642C5CD}"/>
              </a:ext>
            </a:extLst>
          </p:cNvPr>
          <p:cNvSpPr txBox="1">
            <a:spLocks/>
          </p:cNvSpPr>
          <p:nvPr/>
        </p:nvSpPr>
        <p:spPr>
          <a:xfrm>
            <a:off x="674087" y="2599926"/>
            <a:ext cx="3793270" cy="25209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24152-63E2-4661-AC65-CB15771BD7F1}"/>
              </a:ext>
            </a:extLst>
          </p:cNvPr>
          <p:cNvSpPr txBox="1"/>
          <p:nvPr/>
        </p:nvSpPr>
        <p:spPr>
          <a:xfrm flipH="1">
            <a:off x="690663" y="493909"/>
            <a:ext cx="5190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PRESENTATION DES LABORATOIRES  HAVEELA PHARMA SARL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0449A0-1A8A-4182-961A-DFB18E528AE1}"/>
              </a:ext>
            </a:extLst>
          </p:cNvPr>
          <p:cNvGrpSpPr/>
          <p:nvPr/>
        </p:nvGrpSpPr>
        <p:grpSpPr>
          <a:xfrm>
            <a:off x="5784509" y="2997599"/>
            <a:ext cx="622982" cy="862802"/>
            <a:chOff x="5286354" y="2309883"/>
            <a:chExt cx="1616912" cy="2239351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D587806-D735-440A-9AC8-8D5BC344F014}"/>
                </a:ext>
              </a:extLst>
            </p:cNvPr>
            <p:cNvSpPr/>
            <p:nvPr/>
          </p:nvSpPr>
          <p:spPr>
            <a:xfrm>
              <a:off x="5286354" y="2309883"/>
              <a:ext cx="1616912" cy="1176813"/>
            </a:xfrm>
            <a:custGeom>
              <a:avLst/>
              <a:gdLst>
                <a:gd name="connsiteX0" fmla="*/ 1591838 w 1616912"/>
                <a:gd name="connsiteY0" fmla="*/ 201287 h 1176813"/>
                <a:gd name="connsiteX1" fmla="*/ 1255606 w 1616912"/>
                <a:gd name="connsiteY1" fmla="*/ 153472 h 1176813"/>
                <a:gd name="connsiteX2" fmla="*/ 1265702 w 1616912"/>
                <a:gd name="connsiteY2" fmla="*/ 46030 h 1176813"/>
                <a:gd name="connsiteX3" fmla="*/ 1217410 w 1616912"/>
                <a:gd name="connsiteY3" fmla="*/ 786 h 1176813"/>
                <a:gd name="connsiteX4" fmla="*/ 399499 w 1616912"/>
                <a:gd name="connsiteY4" fmla="*/ 786 h 1176813"/>
                <a:gd name="connsiteX5" fmla="*/ 351207 w 1616912"/>
                <a:gd name="connsiteY5" fmla="*/ 46030 h 1176813"/>
                <a:gd name="connsiteX6" fmla="*/ 361303 w 1616912"/>
                <a:gd name="connsiteY6" fmla="*/ 153472 h 1176813"/>
                <a:gd name="connsiteX7" fmla="*/ 25071 w 1616912"/>
                <a:gd name="connsiteY7" fmla="*/ 201287 h 1176813"/>
                <a:gd name="connsiteX8" fmla="*/ 94318 w 1616912"/>
                <a:gd name="connsiteY8" fmla="*/ 585716 h 1176813"/>
                <a:gd name="connsiteX9" fmla="*/ 368161 w 1616912"/>
                <a:gd name="connsiteY9" fmla="*/ 816602 h 1176813"/>
                <a:gd name="connsiteX10" fmla="*/ 432646 w 1616912"/>
                <a:gd name="connsiteY10" fmla="*/ 856417 h 1176813"/>
                <a:gd name="connsiteX11" fmla="*/ 422740 w 1616912"/>
                <a:gd name="connsiteY11" fmla="*/ 855655 h 1176813"/>
                <a:gd name="connsiteX12" fmla="*/ 351302 w 1616912"/>
                <a:gd name="connsiteY12" fmla="*/ 927092 h 1176813"/>
                <a:gd name="connsiteX13" fmla="*/ 422740 w 1616912"/>
                <a:gd name="connsiteY13" fmla="*/ 998530 h 1176813"/>
                <a:gd name="connsiteX14" fmla="*/ 493987 w 1616912"/>
                <a:gd name="connsiteY14" fmla="*/ 930902 h 1176813"/>
                <a:gd name="connsiteX15" fmla="*/ 544850 w 1616912"/>
                <a:gd name="connsiteY15" fmla="*/ 1134166 h 1176813"/>
                <a:gd name="connsiteX16" fmla="*/ 565043 w 1616912"/>
                <a:gd name="connsiteY16" fmla="*/ 1167884 h 1176813"/>
                <a:gd name="connsiteX17" fmla="*/ 1051961 w 1616912"/>
                <a:gd name="connsiteY17" fmla="*/ 1167884 h 1176813"/>
                <a:gd name="connsiteX18" fmla="*/ 1072154 w 1616912"/>
                <a:gd name="connsiteY18" fmla="*/ 1134166 h 1176813"/>
                <a:gd name="connsiteX19" fmla="*/ 1123018 w 1616912"/>
                <a:gd name="connsiteY19" fmla="*/ 930902 h 1176813"/>
                <a:gd name="connsiteX20" fmla="*/ 1194265 w 1616912"/>
                <a:gd name="connsiteY20" fmla="*/ 998530 h 1176813"/>
                <a:gd name="connsiteX21" fmla="*/ 1265702 w 1616912"/>
                <a:gd name="connsiteY21" fmla="*/ 927092 h 1176813"/>
                <a:gd name="connsiteX22" fmla="*/ 1194265 w 1616912"/>
                <a:gd name="connsiteY22" fmla="*/ 855655 h 1176813"/>
                <a:gd name="connsiteX23" fmla="*/ 1184359 w 1616912"/>
                <a:gd name="connsiteY23" fmla="*/ 856417 h 1176813"/>
                <a:gd name="connsiteX24" fmla="*/ 1248843 w 1616912"/>
                <a:gd name="connsiteY24" fmla="*/ 816602 h 1176813"/>
                <a:gd name="connsiteX25" fmla="*/ 1522687 w 1616912"/>
                <a:gd name="connsiteY25" fmla="*/ 585716 h 1176813"/>
                <a:gd name="connsiteX26" fmla="*/ 1591838 w 1616912"/>
                <a:gd name="connsiteY26" fmla="*/ 201287 h 1176813"/>
                <a:gd name="connsiteX27" fmla="*/ 422740 w 1616912"/>
                <a:gd name="connsiteY27" fmla="*/ 960430 h 1176813"/>
                <a:gd name="connsiteX28" fmla="*/ 389402 w 1616912"/>
                <a:gd name="connsiteY28" fmla="*/ 927092 h 1176813"/>
                <a:gd name="connsiteX29" fmla="*/ 422740 w 1616912"/>
                <a:gd name="connsiteY29" fmla="*/ 893755 h 1176813"/>
                <a:gd name="connsiteX30" fmla="*/ 456077 w 1616912"/>
                <a:gd name="connsiteY30" fmla="*/ 927092 h 1176813"/>
                <a:gd name="connsiteX31" fmla="*/ 422740 w 1616912"/>
                <a:gd name="connsiteY31" fmla="*/ 960430 h 1176813"/>
                <a:gd name="connsiteX32" fmla="*/ 115082 w 1616912"/>
                <a:gd name="connsiteY32" fmla="*/ 493990 h 1176813"/>
                <a:gd name="connsiteX33" fmla="*/ 122607 w 1616912"/>
                <a:gd name="connsiteY33" fmla="*/ 188905 h 1176813"/>
                <a:gd name="connsiteX34" fmla="*/ 295390 w 1616912"/>
                <a:gd name="connsiteY34" fmla="*/ 173284 h 1176813"/>
                <a:gd name="connsiteX35" fmla="*/ 360732 w 1616912"/>
                <a:gd name="connsiteY35" fmla="*/ 303205 h 1176813"/>
                <a:gd name="connsiteX36" fmla="*/ 308344 w 1616912"/>
                <a:gd name="connsiteY36" fmla="*/ 284155 h 1176813"/>
                <a:gd name="connsiteX37" fmla="*/ 246432 w 1616912"/>
                <a:gd name="connsiteY37" fmla="*/ 346067 h 1176813"/>
                <a:gd name="connsiteX38" fmla="*/ 308344 w 1616912"/>
                <a:gd name="connsiteY38" fmla="*/ 407980 h 1176813"/>
                <a:gd name="connsiteX39" fmla="*/ 370257 w 1616912"/>
                <a:gd name="connsiteY39" fmla="*/ 346067 h 1176813"/>
                <a:gd name="connsiteX40" fmla="*/ 370257 w 1616912"/>
                <a:gd name="connsiteY40" fmla="*/ 345972 h 1176813"/>
                <a:gd name="connsiteX41" fmla="*/ 372638 w 1616912"/>
                <a:gd name="connsiteY41" fmla="*/ 339495 h 1176813"/>
                <a:gd name="connsiteX42" fmla="*/ 457411 w 1616912"/>
                <a:gd name="connsiteY42" fmla="*/ 829175 h 1176813"/>
                <a:gd name="connsiteX43" fmla="*/ 115082 w 1616912"/>
                <a:gd name="connsiteY43" fmla="*/ 493990 h 1176813"/>
                <a:gd name="connsiteX44" fmla="*/ 351302 w 1616912"/>
                <a:gd name="connsiteY44" fmla="*/ 341305 h 1176813"/>
                <a:gd name="connsiteX45" fmla="*/ 313202 w 1616912"/>
                <a:gd name="connsiteY45" fmla="*/ 379405 h 1176813"/>
                <a:gd name="connsiteX46" fmla="*/ 275102 w 1616912"/>
                <a:gd name="connsiteY46" fmla="*/ 341305 h 1176813"/>
                <a:gd name="connsiteX47" fmla="*/ 313202 w 1616912"/>
                <a:gd name="connsiteY47" fmla="*/ 303205 h 1176813"/>
                <a:gd name="connsiteX48" fmla="*/ 351302 w 1616912"/>
                <a:gd name="connsiteY48" fmla="*/ 341305 h 1176813"/>
                <a:gd name="connsiteX49" fmla="*/ 1194265 w 1616912"/>
                <a:gd name="connsiteY49" fmla="*/ 893755 h 1176813"/>
                <a:gd name="connsiteX50" fmla="*/ 1227602 w 1616912"/>
                <a:gd name="connsiteY50" fmla="*/ 927092 h 1176813"/>
                <a:gd name="connsiteX51" fmla="*/ 1194265 w 1616912"/>
                <a:gd name="connsiteY51" fmla="*/ 960430 h 1176813"/>
                <a:gd name="connsiteX52" fmla="*/ 1160927 w 1616912"/>
                <a:gd name="connsiteY52" fmla="*/ 927092 h 1176813"/>
                <a:gd name="connsiteX53" fmla="*/ 1194265 w 1616912"/>
                <a:gd name="connsiteY53" fmla="*/ 893755 h 1176813"/>
                <a:gd name="connsiteX54" fmla="*/ 1501827 w 1616912"/>
                <a:gd name="connsiteY54" fmla="*/ 493990 h 1176813"/>
                <a:gd name="connsiteX55" fmla="*/ 1159403 w 1616912"/>
                <a:gd name="connsiteY55" fmla="*/ 829080 h 1176813"/>
                <a:gd name="connsiteX56" fmla="*/ 1244176 w 1616912"/>
                <a:gd name="connsiteY56" fmla="*/ 339400 h 1176813"/>
                <a:gd name="connsiteX57" fmla="*/ 1246557 w 1616912"/>
                <a:gd name="connsiteY57" fmla="*/ 345877 h 1176813"/>
                <a:gd name="connsiteX58" fmla="*/ 1246557 w 1616912"/>
                <a:gd name="connsiteY58" fmla="*/ 345972 h 1176813"/>
                <a:gd name="connsiteX59" fmla="*/ 1308469 w 1616912"/>
                <a:gd name="connsiteY59" fmla="*/ 407884 h 1176813"/>
                <a:gd name="connsiteX60" fmla="*/ 1370382 w 1616912"/>
                <a:gd name="connsiteY60" fmla="*/ 345972 h 1176813"/>
                <a:gd name="connsiteX61" fmla="*/ 1308469 w 1616912"/>
                <a:gd name="connsiteY61" fmla="*/ 284059 h 1176813"/>
                <a:gd name="connsiteX62" fmla="*/ 1256082 w 1616912"/>
                <a:gd name="connsiteY62" fmla="*/ 303109 h 1176813"/>
                <a:gd name="connsiteX63" fmla="*/ 1321423 w 1616912"/>
                <a:gd name="connsiteY63" fmla="*/ 173188 h 1176813"/>
                <a:gd name="connsiteX64" fmla="*/ 1494207 w 1616912"/>
                <a:gd name="connsiteY64" fmla="*/ 188809 h 1176813"/>
                <a:gd name="connsiteX65" fmla="*/ 1501827 w 1616912"/>
                <a:gd name="connsiteY65" fmla="*/ 493990 h 1176813"/>
                <a:gd name="connsiteX66" fmla="*/ 1265702 w 1616912"/>
                <a:gd name="connsiteY66" fmla="*/ 341305 h 1176813"/>
                <a:gd name="connsiteX67" fmla="*/ 1303802 w 1616912"/>
                <a:gd name="connsiteY67" fmla="*/ 303205 h 1176813"/>
                <a:gd name="connsiteX68" fmla="*/ 1341902 w 1616912"/>
                <a:gd name="connsiteY68" fmla="*/ 341305 h 1176813"/>
                <a:gd name="connsiteX69" fmla="*/ 1303802 w 1616912"/>
                <a:gd name="connsiteY69" fmla="*/ 379405 h 1176813"/>
                <a:gd name="connsiteX70" fmla="*/ 1265702 w 1616912"/>
                <a:gd name="connsiteY70" fmla="*/ 341305 h 117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616912" h="1176813">
                  <a:moveTo>
                    <a:pt x="1591838" y="201287"/>
                  </a:moveTo>
                  <a:cubicBezTo>
                    <a:pt x="1530211" y="41362"/>
                    <a:pt x="1347331" y="22027"/>
                    <a:pt x="1255606" y="153472"/>
                  </a:cubicBezTo>
                  <a:cubicBezTo>
                    <a:pt x="1256177" y="93655"/>
                    <a:pt x="1261702" y="86225"/>
                    <a:pt x="1265702" y="46030"/>
                  </a:cubicBezTo>
                  <a:cubicBezTo>
                    <a:pt x="1269798" y="4596"/>
                    <a:pt x="1252653" y="1262"/>
                    <a:pt x="1217410" y="786"/>
                  </a:cubicBezTo>
                  <a:cubicBezTo>
                    <a:pt x="1134543" y="-262"/>
                    <a:pt x="482366" y="-262"/>
                    <a:pt x="399499" y="786"/>
                  </a:cubicBezTo>
                  <a:cubicBezTo>
                    <a:pt x="364256" y="1262"/>
                    <a:pt x="347206" y="4596"/>
                    <a:pt x="351207" y="46030"/>
                  </a:cubicBezTo>
                  <a:cubicBezTo>
                    <a:pt x="355207" y="86320"/>
                    <a:pt x="360732" y="93655"/>
                    <a:pt x="361303" y="153472"/>
                  </a:cubicBezTo>
                  <a:cubicBezTo>
                    <a:pt x="269578" y="21931"/>
                    <a:pt x="86698" y="41362"/>
                    <a:pt x="25071" y="201287"/>
                  </a:cubicBezTo>
                  <a:cubicBezTo>
                    <a:pt x="-29031" y="341590"/>
                    <a:pt x="9164" y="469797"/>
                    <a:pt x="94318" y="585716"/>
                  </a:cubicBezTo>
                  <a:cubicBezTo>
                    <a:pt x="166612" y="684109"/>
                    <a:pt x="258910" y="760500"/>
                    <a:pt x="368161" y="816602"/>
                  </a:cubicBezTo>
                  <a:cubicBezTo>
                    <a:pt x="389878" y="827746"/>
                    <a:pt x="414643" y="836128"/>
                    <a:pt x="432646" y="856417"/>
                  </a:cubicBezTo>
                  <a:cubicBezTo>
                    <a:pt x="429407" y="855940"/>
                    <a:pt x="426073" y="855655"/>
                    <a:pt x="422740" y="855655"/>
                  </a:cubicBezTo>
                  <a:cubicBezTo>
                    <a:pt x="383306" y="855655"/>
                    <a:pt x="351302" y="887659"/>
                    <a:pt x="351302" y="927092"/>
                  </a:cubicBezTo>
                  <a:cubicBezTo>
                    <a:pt x="351302" y="966526"/>
                    <a:pt x="383306" y="998530"/>
                    <a:pt x="422740" y="998530"/>
                  </a:cubicBezTo>
                  <a:cubicBezTo>
                    <a:pt x="460935" y="998530"/>
                    <a:pt x="491986" y="968526"/>
                    <a:pt x="493987" y="930902"/>
                  </a:cubicBezTo>
                  <a:cubicBezTo>
                    <a:pt x="523038" y="1000054"/>
                    <a:pt x="561138" y="1059871"/>
                    <a:pt x="544850" y="1134166"/>
                  </a:cubicBezTo>
                  <a:cubicBezTo>
                    <a:pt x="541707" y="1148739"/>
                    <a:pt x="548946" y="1162264"/>
                    <a:pt x="565043" y="1167884"/>
                  </a:cubicBezTo>
                  <a:cubicBezTo>
                    <a:pt x="604000" y="1179790"/>
                    <a:pt x="1013004" y="1179790"/>
                    <a:pt x="1051961" y="1167884"/>
                  </a:cubicBezTo>
                  <a:cubicBezTo>
                    <a:pt x="1068058" y="1162264"/>
                    <a:pt x="1075297" y="1148739"/>
                    <a:pt x="1072154" y="1134166"/>
                  </a:cubicBezTo>
                  <a:cubicBezTo>
                    <a:pt x="1055866" y="1059775"/>
                    <a:pt x="1094062" y="1000054"/>
                    <a:pt x="1123018" y="930902"/>
                  </a:cubicBezTo>
                  <a:cubicBezTo>
                    <a:pt x="1125018" y="968621"/>
                    <a:pt x="1156069" y="998530"/>
                    <a:pt x="1194265" y="998530"/>
                  </a:cubicBezTo>
                  <a:cubicBezTo>
                    <a:pt x="1233698" y="998530"/>
                    <a:pt x="1265702" y="966526"/>
                    <a:pt x="1265702" y="927092"/>
                  </a:cubicBezTo>
                  <a:cubicBezTo>
                    <a:pt x="1265702" y="887659"/>
                    <a:pt x="1233698" y="855655"/>
                    <a:pt x="1194265" y="855655"/>
                  </a:cubicBezTo>
                  <a:cubicBezTo>
                    <a:pt x="1190931" y="855655"/>
                    <a:pt x="1187597" y="855940"/>
                    <a:pt x="1184359" y="856417"/>
                  </a:cubicBezTo>
                  <a:cubicBezTo>
                    <a:pt x="1202361" y="836128"/>
                    <a:pt x="1227221" y="827746"/>
                    <a:pt x="1248843" y="816602"/>
                  </a:cubicBezTo>
                  <a:cubicBezTo>
                    <a:pt x="1358000" y="760500"/>
                    <a:pt x="1450392" y="684109"/>
                    <a:pt x="1522687" y="585716"/>
                  </a:cubicBezTo>
                  <a:cubicBezTo>
                    <a:pt x="1607745" y="469797"/>
                    <a:pt x="1645940" y="341590"/>
                    <a:pt x="1591838" y="201287"/>
                  </a:cubicBezTo>
                  <a:close/>
                  <a:moveTo>
                    <a:pt x="422740" y="960430"/>
                  </a:moveTo>
                  <a:cubicBezTo>
                    <a:pt x="404356" y="960430"/>
                    <a:pt x="389402" y="945475"/>
                    <a:pt x="389402" y="927092"/>
                  </a:cubicBezTo>
                  <a:cubicBezTo>
                    <a:pt x="389402" y="908709"/>
                    <a:pt x="404356" y="893755"/>
                    <a:pt x="422740" y="893755"/>
                  </a:cubicBezTo>
                  <a:cubicBezTo>
                    <a:pt x="441123" y="893755"/>
                    <a:pt x="456077" y="908709"/>
                    <a:pt x="456077" y="927092"/>
                  </a:cubicBezTo>
                  <a:cubicBezTo>
                    <a:pt x="456077" y="945475"/>
                    <a:pt x="441123" y="960430"/>
                    <a:pt x="422740" y="960430"/>
                  </a:cubicBezTo>
                  <a:close/>
                  <a:moveTo>
                    <a:pt x="115082" y="493990"/>
                  </a:moveTo>
                  <a:cubicBezTo>
                    <a:pt x="64981" y="387120"/>
                    <a:pt x="49931" y="287774"/>
                    <a:pt x="122607" y="188905"/>
                  </a:cubicBezTo>
                  <a:cubicBezTo>
                    <a:pt x="170041" y="124420"/>
                    <a:pt x="236812" y="117753"/>
                    <a:pt x="295390" y="173284"/>
                  </a:cubicBezTo>
                  <a:cubicBezTo>
                    <a:pt x="332443" y="208431"/>
                    <a:pt x="351207" y="246055"/>
                    <a:pt x="360732" y="303205"/>
                  </a:cubicBezTo>
                  <a:cubicBezTo>
                    <a:pt x="349873" y="293775"/>
                    <a:pt x="323775" y="284155"/>
                    <a:pt x="308344" y="284155"/>
                  </a:cubicBezTo>
                  <a:cubicBezTo>
                    <a:pt x="274150" y="284155"/>
                    <a:pt x="246432" y="311872"/>
                    <a:pt x="246432" y="346067"/>
                  </a:cubicBezTo>
                  <a:cubicBezTo>
                    <a:pt x="246432" y="380262"/>
                    <a:pt x="274150" y="407980"/>
                    <a:pt x="308344" y="407980"/>
                  </a:cubicBezTo>
                  <a:cubicBezTo>
                    <a:pt x="342539" y="407980"/>
                    <a:pt x="370257" y="380262"/>
                    <a:pt x="370257" y="346067"/>
                  </a:cubicBezTo>
                  <a:cubicBezTo>
                    <a:pt x="370257" y="346067"/>
                    <a:pt x="370257" y="345972"/>
                    <a:pt x="370257" y="345972"/>
                  </a:cubicBezTo>
                  <a:cubicBezTo>
                    <a:pt x="371114" y="343876"/>
                    <a:pt x="371876" y="341686"/>
                    <a:pt x="372638" y="339495"/>
                  </a:cubicBezTo>
                  <a:cubicBezTo>
                    <a:pt x="393879" y="511897"/>
                    <a:pt x="412357" y="670489"/>
                    <a:pt x="457411" y="829175"/>
                  </a:cubicBezTo>
                  <a:cubicBezTo>
                    <a:pt x="325204" y="730782"/>
                    <a:pt x="186996" y="647152"/>
                    <a:pt x="115082" y="493990"/>
                  </a:cubicBezTo>
                  <a:close/>
                  <a:moveTo>
                    <a:pt x="351302" y="341305"/>
                  </a:moveTo>
                  <a:cubicBezTo>
                    <a:pt x="351302" y="362355"/>
                    <a:pt x="334252" y="379405"/>
                    <a:pt x="313202" y="379405"/>
                  </a:cubicBezTo>
                  <a:cubicBezTo>
                    <a:pt x="292152" y="379405"/>
                    <a:pt x="275102" y="362355"/>
                    <a:pt x="275102" y="341305"/>
                  </a:cubicBezTo>
                  <a:cubicBezTo>
                    <a:pt x="275102" y="320254"/>
                    <a:pt x="292152" y="303205"/>
                    <a:pt x="313202" y="303205"/>
                  </a:cubicBezTo>
                  <a:cubicBezTo>
                    <a:pt x="334252" y="303205"/>
                    <a:pt x="351302" y="320254"/>
                    <a:pt x="351302" y="341305"/>
                  </a:cubicBezTo>
                  <a:close/>
                  <a:moveTo>
                    <a:pt x="1194265" y="893755"/>
                  </a:moveTo>
                  <a:cubicBezTo>
                    <a:pt x="1212648" y="893755"/>
                    <a:pt x="1227602" y="908709"/>
                    <a:pt x="1227602" y="927092"/>
                  </a:cubicBezTo>
                  <a:cubicBezTo>
                    <a:pt x="1227602" y="945475"/>
                    <a:pt x="1212648" y="960430"/>
                    <a:pt x="1194265" y="960430"/>
                  </a:cubicBezTo>
                  <a:cubicBezTo>
                    <a:pt x="1175881" y="960430"/>
                    <a:pt x="1160927" y="945475"/>
                    <a:pt x="1160927" y="927092"/>
                  </a:cubicBezTo>
                  <a:cubicBezTo>
                    <a:pt x="1160927" y="908709"/>
                    <a:pt x="1175786" y="893755"/>
                    <a:pt x="1194265" y="893755"/>
                  </a:cubicBezTo>
                  <a:close/>
                  <a:moveTo>
                    <a:pt x="1501827" y="493990"/>
                  </a:moveTo>
                  <a:cubicBezTo>
                    <a:pt x="1429913" y="647248"/>
                    <a:pt x="1291705" y="730782"/>
                    <a:pt x="1159403" y="829080"/>
                  </a:cubicBezTo>
                  <a:cubicBezTo>
                    <a:pt x="1204552" y="670489"/>
                    <a:pt x="1222935" y="511897"/>
                    <a:pt x="1244176" y="339400"/>
                  </a:cubicBezTo>
                  <a:cubicBezTo>
                    <a:pt x="1244938" y="341686"/>
                    <a:pt x="1245795" y="343781"/>
                    <a:pt x="1246557" y="345877"/>
                  </a:cubicBezTo>
                  <a:cubicBezTo>
                    <a:pt x="1246557" y="345877"/>
                    <a:pt x="1246557" y="345972"/>
                    <a:pt x="1246557" y="345972"/>
                  </a:cubicBezTo>
                  <a:cubicBezTo>
                    <a:pt x="1246557" y="380167"/>
                    <a:pt x="1274275" y="407884"/>
                    <a:pt x="1308469" y="407884"/>
                  </a:cubicBezTo>
                  <a:cubicBezTo>
                    <a:pt x="1342664" y="407884"/>
                    <a:pt x="1370382" y="380167"/>
                    <a:pt x="1370382" y="345972"/>
                  </a:cubicBezTo>
                  <a:cubicBezTo>
                    <a:pt x="1370382" y="311777"/>
                    <a:pt x="1342664" y="284059"/>
                    <a:pt x="1308469" y="284059"/>
                  </a:cubicBezTo>
                  <a:cubicBezTo>
                    <a:pt x="1293039" y="284059"/>
                    <a:pt x="1266940" y="293680"/>
                    <a:pt x="1256082" y="303109"/>
                  </a:cubicBezTo>
                  <a:cubicBezTo>
                    <a:pt x="1265607" y="245959"/>
                    <a:pt x="1284371" y="208240"/>
                    <a:pt x="1321423" y="173188"/>
                  </a:cubicBezTo>
                  <a:cubicBezTo>
                    <a:pt x="1380002" y="117658"/>
                    <a:pt x="1446868" y="124325"/>
                    <a:pt x="1494207" y="188809"/>
                  </a:cubicBezTo>
                  <a:cubicBezTo>
                    <a:pt x="1566978" y="287774"/>
                    <a:pt x="1551928" y="387120"/>
                    <a:pt x="1501827" y="493990"/>
                  </a:cubicBezTo>
                  <a:close/>
                  <a:moveTo>
                    <a:pt x="1265702" y="341305"/>
                  </a:moveTo>
                  <a:cubicBezTo>
                    <a:pt x="1265702" y="320254"/>
                    <a:pt x="1282752" y="303205"/>
                    <a:pt x="1303802" y="303205"/>
                  </a:cubicBezTo>
                  <a:cubicBezTo>
                    <a:pt x="1324852" y="303205"/>
                    <a:pt x="1341902" y="320254"/>
                    <a:pt x="1341902" y="341305"/>
                  </a:cubicBezTo>
                  <a:cubicBezTo>
                    <a:pt x="1341902" y="362355"/>
                    <a:pt x="1324852" y="379405"/>
                    <a:pt x="1303802" y="379405"/>
                  </a:cubicBezTo>
                  <a:cubicBezTo>
                    <a:pt x="1282752" y="379405"/>
                    <a:pt x="1265702" y="362355"/>
                    <a:pt x="1265702" y="341305"/>
                  </a:cubicBezTo>
                  <a:close/>
                </a:path>
              </a:pathLst>
            </a:custGeom>
            <a:solidFill>
              <a:srgbClr val="FCD8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7E2B4C9-FE0F-4A6A-BAFC-55C4B77B77E6}"/>
                </a:ext>
              </a:extLst>
            </p:cNvPr>
            <p:cNvSpPr/>
            <p:nvPr/>
          </p:nvSpPr>
          <p:spPr>
            <a:xfrm>
              <a:off x="5794819" y="2364866"/>
              <a:ext cx="600075" cy="1066800"/>
            </a:xfrm>
            <a:custGeom>
              <a:avLst/>
              <a:gdLst>
                <a:gd name="connsiteX0" fmla="*/ 600075 w 600075"/>
                <a:gd name="connsiteY0" fmla="*/ 533400 h 1066800"/>
                <a:gd name="connsiteX1" fmla="*/ 300037 w 600075"/>
                <a:gd name="connsiteY1" fmla="*/ 1066800 h 1066800"/>
                <a:gd name="connsiteX2" fmla="*/ 0 w 600075"/>
                <a:gd name="connsiteY2" fmla="*/ 533400 h 1066800"/>
                <a:gd name="connsiteX3" fmla="*/ 300037 w 600075"/>
                <a:gd name="connsiteY3" fmla="*/ 0 h 1066800"/>
                <a:gd name="connsiteX4" fmla="*/ 600075 w 600075"/>
                <a:gd name="connsiteY4" fmla="*/ 5334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1066800">
                  <a:moveTo>
                    <a:pt x="600075" y="533400"/>
                  </a:moveTo>
                  <a:cubicBezTo>
                    <a:pt x="600075" y="827989"/>
                    <a:pt x="465744" y="1066800"/>
                    <a:pt x="300037" y="1066800"/>
                  </a:cubicBezTo>
                  <a:cubicBezTo>
                    <a:pt x="134331" y="1066800"/>
                    <a:pt x="0" y="827989"/>
                    <a:pt x="0" y="533400"/>
                  </a:cubicBezTo>
                  <a:cubicBezTo>
                    <a:pt x="0" y="238811"/>
                    <a:pt x="134331" y="0"/>
                    <a:pt x="300037" y="0"/>
                  </a:cubicBezTo>
                  <a:cubicBezTo>
                    <a:pt x="465744" y="0"/>
                    <a:pt x="600075" y="238811"/>
                    <a:pt x="600075" y="533400"/>
                  </a:cubicBezTo>
                  <a:close/>
                </a:path>
              </a:pathLst>
            </a:custGeom>
            <a:solidFill>
              <a:srgbClr val="FDEF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BF9D5B9-D48A-439A-94D3-3E17B2179040}"/>
                </a:ext>
              </a:extLst>
            </p:cNvPr>
            <p:cNvSpPr/>
            <p:nvPr/>
          </p:nvSpPr>
          <p:spPr>
            <a:xfrm>
              <a:off x="5821013" y="3470814"/>
              <a:ext cx="547687" cy="449651"/>
            </a:xfrm>
            <a:custGeom>
              <a:avLst/>
              <a:gdLst>
                <a:gd name="connsiteX0" fmla="*/ 388334 w 547687"/>
                <a:gd name="connsiteY0" fmla="*/ 339280 h 449651"/>
                <a:gd name="connsiteX1" fmla="*/ 364617 w 547687"/>
                <a:gd name="connsiteY1" fmla="*/ 308515 h 449651"/>
                <a:gd name="connsiteX2" fmla="*/ 400526 w 547687"/>
                <a:gd name="connsiteY2" fmla="*/ 223742 h 449651"/>
                <a:gd name="connsiteX3" fmla="*/ 464725 w 547687"/>
                <a:gd name="connsiteY3" fmla="*/ 154496 h 449651"/>
                <a:gd name="connsiteX4" fmla="*/ 461391 w 547687"/>
                <a:gd name="connsiteY4" fmla="*/ 81153 h 449651"/>
                <a:gd name="connsiteX5" fmla="*/ 466630 w 547687"/>
                <a:gd name="connsiteY5" fmla="*/ 44577 h 449651"/>
                <a:gd name="connsiteX6" fmla="*/ 526923 w 547687"/>
                <a:gd name="connsiteY6" fmla="*/ 0 h 449651"/>
                <a:gd name="connsiteX7" fmla="*/ 20955 w 547687"/>
                <a:gd name="connsiteY7" fmla="*/ 0 h 449651"/>
                <a:gd name="connsiteX8" fmla="*/ 81248 w 547687"/>
                <a:gd name="connsiteY8" fmla="*/ 44577 h 449651"/>
                <a:gd name="connsiteX9" fmla="*/ 86487 w 547687"/>
                <a:gd name="connsiteY9" fmla="*/ 81153 h 449651"/>
                <a:gd name="connsiteX10" fmla="*/ 83153 w 547687"/>
                <a:gd name="connsiteY10" fmla="*/ 154496 h 449651"/>
                <a:gd name="connsiteX11" fmla="*/ 147352 w 547687"/>
                <a:gd name="connsiteY11" fmla="*/ 223742 h 449651"/>
                <a:gd name="connsiteX12" fmla="*/ 183261 w 547687"/>
                <a:gd name="connsiteY12" fmla="*/ 308515 h 449651"/>
                <a:gd name="connsiteX13" fmla="*/ 159544 w 547687"/>
                <a:gd name="connsiteY13" fmla="*/ 339280 h 449651"/>
                <a:gd name="connsiteX14" fmla="*/ 0 w 547687"/>
                <a:gd name="connsiteY14" fmla="*/ 449580 h 449651"/>
                <a:gd name="connsiteX15" fmla="*/ 547687 w 547687"/>
                <a:gd name="connsiteY15" fmla="*/ 449580 h 449651"/>
                <a:gd name="connsiteX16" fmla="*/ 388334 w 547687"/>
                <a:gd name="connsiteY16" fmla="*/ 339280 h 44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7687" h="449651">
                  <a:moveTo>
                    <a:pt x="388334" y="339280"/>
                  </a:moveTo>
                  <a:cubicBezTo>
                    <a:pt x="368522" y="334042"/>
                    <a:pt x="363855" y="327755"/>
                    <a:pt x="364617" y="308515"/>
                  </a:cubicBezTo>
                  <a:cubicBezTo>
                    <a:pt x="366046" y="275272"/>
                    <a:pt x="376904" y="247459"/>
                    <a:pt x="400526" y="223742"/>
                  </a:cubicBezTo>
                  <a:cubicBezTo>
                    <a:pt x="422720" y="201454"/>
                    <a:pt x="444532" y="178594"/>
                    <a:pt x="464725" y="154496"/>
                  </a:cubicBezTo>
                  <a:cubicBezTo>
                    <a:pt x="485299" y="130016"/>
                    <a:pt x="502063" y="104775"/>
                    <a:pt x="461391" y="81153"/>
                  </a:cubicBezTo>
                  <a:cubicBezTo>
                    <a:pt x="437674" y="67342"/>
                    <a:pt x="455962" y="53721"/>
                    <a:pt x="466630" y="44577"/>
                  </a:cubicBezTo>
                  <a:cubicBezTo>
                    <a:pt x="485585" y="28385"/>
                    <a:pt x="506730" y="14669"/>
                    <a:pt x="526923" y="0"/>
                  </a:cubicBezTo>
                  <a:cubicBezTo>
                    <a:pt x="468630" y="14954"/>
                    <a:pt x="79343" y="14954"/>
                    <a:pt x="20955" y="0"/>
                  </a:cubicBezTo>
                  <a:cubicBezTo>
                    <a:pt x="41148" y="14764"/>
                    <a:pt x="62293" y="28385"/>
                    <a:pt x="81248" y="44577"/>
                  </a:cubicBezTo>
                  <a:cubicBezTo>
                    <a:pt x="92012" y="53816"/>
                    <a:pt x="110299" y="67342"/>
                    <a:pt x="86487" y="81153"/>
                  </a:cubicBezTo>
                  <a:cubicBezTo>
                    <a:pt x="45815" y="104775"/>
                    <a:pt x="62579" y="130016"/>
                    <a:pt x="83153" y="154496"/>
                  </a:cubicBezTo>
                  <a:cubicBezTo>
                    <a:pt x="103346" y="178594"/>
                    <a:pt x="125158" y="201454"/>
                    <a:pt x="147352" y="223742"/>
                  </a:cubicBezTo>
                  <a:cubicBezTo>
                    <a:pt x="170974" y="247459"/>
                    <a:pt x="181737" y="275177"/>
                    <a:pt x="183261" y="308515"/>
                  </a:cubicBezTo>
                  <a:cubicBezTo>
                    <a:pt x="184118" y="327660"/>
                    <a:pt x="179451" y="333946"/>
                    <a:pt x="159544" y="339280"/>
                  </a:cubicBezTo>
                  <a:cubicBezTo>
                    <a:pt x="89630" y="357950"/>
                    <a:pt x="68008" y="426053"/>
                    <a:pt x="0" y="449580"/>
                  </a:cubicBezTo>
                  <a:cubicBezTo>
                    <a:pt x="82677" y="449675"/>
                    <a:pt x="465010" y="449675"/>
                    <a:pt x="547687" y="449580"/>
                  </a:cubicBezTo>
                  <a:cubicBezTo>
                    <a:pt x="479774" y="425958"/>
                    <a:pt x="458248" y="357854"/>
                    <a:pt x="388334" y="339280"/>
                  </a:cubicBezTo>
                  <a:close/>
                </a:path>
              </a:pathLst>
            </a:custGeom>
            <a:solidFill>
              <a:srgbClr val="FEB8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DA62DDFF-648C-46A3-A12D-BDB3BCCC0FD0}"/>
                </a:ext>
              </a:extLst>
            </p:cNvPr>
            <p:cNvSpPr/>
            <p:nvPr/>
          </p:nvSpPr>
          <p:spPr>
            <a:xfrm>
              <a:off x="5504402" y="4339589"/>
              <a:ext cx="1181195" cy="209645"/>
            </a:xfrm>
            <a:custGeom>
              <a:avLst/>
              <a:gdLst>
                <a:gd name="connsiteX0" fmla="*/ 1148429 w 1181195"/>
                <a:gd name="connsiteY0" fmla="*/ 209645 h 209645"/>
                <a:gd name="connsiteX1" fmla="*/ 32766 w 1181195"/>
                <a:gd name="connsiteY1" fmla="*/ 209645 h 209645"/>
                <a:gd name="connsiteX2" fmla="*/ 0 w 1181195"/>
                <a:gd name="connsiteY2" fmla="*/ 176879 h 209645"/>
                <a:gd name="connsiteX3" fmla="*/ 0 w 1181195"/>
                <a:gd name="connsiteY3" fmla="*/ 32766 h 209645"/>
                <a:gd name="connsiteX4" fmla="*/ 32766 w 1181195"/>
                <a:gd name="connsiteY4" fmla="*/ 0 h 209645"/>
                <a:gd name="connsiteX5" fmla="*/ 1148429 w 1181195"/>
                <a:gd name="connsiteY5" fmla="*/ 0 h 209645"/>
                <a:gd name="connsiteX6" fmla="*/ 1181195 w 1181195"/>
                <a:gd name="connsiteY6" fmla="*/ 32766 h 209645"/>
                <a:gd name="connsiteX7" fmla="*/ 1181195 w 1181195"/>
                <a:gd name="connsiteY7" fmla="*/ 176879 h 209645"/>
                <a:gd name="connsiteX8" fmla="*/ 1148429 w 1181195"/>
                <a:gd name="connsiteY8" fmla="*/ 209645 h 20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1195" h="209645">
                  <a:moveTo>
                    <a:pt x="1148429" y="209645"/>
                  </a:moveTo>
                  <a:lnTo>
                    <a:pt x="32766" y="209645"/>
                  </a:lnTo>
                  <a:cubicBezTo>
                    <a:pt x="14669" y="209645"/>
                    <a:pt x="0" y="194977"/>
                    <a:pt x="0" y="176879"/>
                  </a:cubicBezTo>
                  <a:lnTo>
                    <a:pt x="0" y="32766"/>
                  </a:lnTo>
                  <a:cubicBezTo>
                    <a:pt x="0" y="14668"/>
                    <a:pt x="14669" y="0"/>
                    <a:pt x="32766" y="0"/>
                  </a:cubicBezTo>
                  <a:lnTo>
                    <a:pt x="1148429" y="0"/>
                  </a:lnTo>
                  <a:cubicBezTo>
                    <a:pt x="1166527" y="0"/>
                    <a:pt x="1181195" y="14668"/>
                    <a:pt x="1181195" y="32766"/>
                  </a:cubicBezTo>
                  <a:lnTo>
                    <a:pt x="1181195" y="176879"/>
                  </a:lnTo>
                  <a:cubicBezTo>
                    <a:pt x="1181100" y="194977"/>
                    <a:pt x="1166432" y="209645"/>
                    <a:pt x="1148429" y="209645"/>
                  </a:cubicBezTo>
                  <a:close/>
                </a:path>
              </a:pathLst>
            </a:custGeom>
            <a:solidFill>
              <a:srgbClr val="FEB6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60B0483-A76E-4A99-99BE-F3ADBFCA4DD6}"/>
                </a:ext>
              </a:extLst>
            </p:cNvPr>
            <p:cNvSpPr/>
            <p:nvPr/>
          </p:nvSpPr>
          <p:spPr>
            <a:xfrm>
              <a:off x="5815561" y="4050313"/>
              <a:ext cx="560480" cy="246985"/>
            </a:xfrm>
            <a:custGeom>
              <a:avLst/>
              <a:gdLst>
                <a:gd name="connsiteX0" fmla="*/ 559521 w 560480"/>
                <a:gd name="connsiteY0" fmla="*/ 238793 h 246985"/>
                <a:gd name="connsiteX1" fmla="*/ 533328 w 560480"/>
                <a:gd name="connsiteY1" fmla="*/ 245747 h 246985"/>
                <a:gd name="connsiteX2" fmla="*/ 25740 w 560480"/>
                <a:gd name="connsiteY2" fmla="*/ 246985 h 246985"/>
                <a:gd name="connsiteX3" fmla="*/ 213 w 560480"/>
                <a:gd name="connsiteY3" fmla="*/ 217934 h 246985"/>
                <a:gd name="connsiteX4" fmla="*/ 23 w 560480"/>
                <a:gd name="connsiteY4" fmla="*/ 32958 h 246985"/>
                <a:gd name="connsiteX5" fmla="*/ 33646 w 560480"/>
                <a:gd name="connsiteY5" fmla="*/ 859 h 246985"/>
                <a:gd name="connsiteX6" fmla="*/ 531804 w 560480"/>
                <a:gd name="connsiteY6" fmla="*/ 2 h 246985"/>
                <a:gd name="connsiteX7" fmla="*/ 560474 w 560480"/>
                <a:gd name="connsiteY7" fmla="*/ 25814 h 246985"/>
                <a:gd name="connsiteX8" fmla="*/ 560379 w 560480"/>
                <a:gd name="connsiteY8" fmla="*/ 225077 h 246985"/>
                <a:gd name="connsiteX9" fmla="*/ 559521 w 560480"/>
                <a:gd name="connsiteY9" fmla="*/ 238793 h 24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0480" h="246985">
                  <a:moveTo>
                    <a:pt x="559521" y="238793"/>
                  </a:moveTo>
                  <a:cubicBezTo>
                    <a:pt x="552759" y="249366"/>
                    <a:pt x="542186" y="245747"/>
                    <a:pt x="533328" y="245747"/>
                  </a:cubicBezTo>
                  <a:cubicBezTo>
                    <a:pt x="364164" y="246223"/>
                    <a:pt x="194904" y="246032"/>
                    <a:pt x="25740" y="246985"/>
                  </a:cubicBezTo>
                  <a:cubicBezTo>
                    <a:pt x="2785" y="247080"/>
                    <a:pt x="23" y="235841"/>
                    <a:pt x="213" y="217934"/>
                  </a:cubicBezTo>
                  <a:cubicBezTo>
                    <a:pt x="594" y="156307"/>
                    <a:pt x="1356" y="94585"/>
                    <a:pt x="23" y="32958"/>
                  </a:cubicBezTo>
                  <a:cubicBezTo>
                    <a:pt x="-549" y="7336"/>
                    <a:pt x="9548" y="764"/>
                    <a:pt x="33646" y="859"/>
                  </a:cubicBezTo>
                  <a:cubicBezTo>
                    <a:pt x="199667" y="1335"/>
                    <a:pt x="365688" y="859"/>
                    <a:pt x="531804" y="2"/>
                  </a:cubicBezTo>
                  <a:cubicBezTo>
                    <a:pt x="551044" y="-94"/>
                    <a:pt x="560760" y="4193"/>
                    <a:pt x="560474" y="25814"/>
                  </a:cubicBezTo>
                  <a:cubicBezTo>
                    <a:pt x="559712" y="92204"/>
                    <a:pt x="560379" y="158593"/>
                    <a:pt x="560379" y="225077"/>
                  </a:cubicBezTo>
                  <a:cubicBezTo>
                    <a:pt x="560474" y="229745"/>
                    <a:pt x="559807" y="234412"/>
                    <a:pt x="559521" y="238793"/>
                  </a:cubicBezTo>
                  <a:close/>
                </a:path>
              </a:pathLst>
            </a:custGeom>
            <a:solidFill>
              <a:srgbClr val="FDEF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4EC41337-27CF-43D4-AAE3-8AD01907420A}"/>
                </a:ext>
              </a:extLst>
            </p:cNvPr>
            <p:cNvSpPr/>
            <p:nvPr/>
          </p:nvSpPr>
          <p:spPr>
            <a:xfrm>
              <a:off x="5538120" y="3920584"/>
              <a:ext cx="1114139" cy="421195"/>
            </a:xfrm>
            <a:custGeom>
              <a:avLst/>
              <a:gdLst>
                <a:gd name="connsiteX0" fmla="*/ 1053465 w 1114139"/>
                <a:gd name="connsiteY0" fmla="*/ 398240 h 421195"/>
                <a:gd name="connsiteX1" fmla="*/ 988790 w 1114139"/>
                <a:gd name="connsiteY1" fmla="*/ 307753 h 421195"/>
                <a:gd name="connsiteX2" fmla="*/ 970407 w 1114139"/>
                <a:gd name="connsiteY2" fmla="*/ 134493 h 421195"/>
                <a:gd name="connsiteX3" fmla="*/ 901732 w 1114139"/>
                <a:gd name="connsiteY3" fmla="*/ 60388 h 421195"/>
                <a:gd name="connsiteX4" fmla="*/ 854297 w 1114139"/>
                <a:gd name="connsiteY4" fmla="*/ 26575 h 421195"/>
                <a:gd name="connsiteX5" fmla="*/ 816102 w 1114139"/>
                <a:gd name="connsiteY5" fmla="*/ 0 h 421195"/>
                <a:gd name="connsiteX6" fmla="*/ 297847 w 1114139"/>
                <a:gd name="connsiteY6" fmla="*/ 0 h 421195"/>
                <a:gd name="connsiteX7" fmla="*/ 259651 w 1114139"/>
                <a:gd name="connsiteY7" fmla="*/ 26575 h 421195"/>
                <a:gd name="connsiteX8" fmla="*/ 212217 w 1114139"/>
                <a:gd name="connsiteY8" fmla="*/ 60388 h 421195"/>
                <a:gd name="connsiteX9" fmla="*/ 143542 w 1114139"/>
                <a:gd name="connsiteY9" fmla="*/ 134493 h 421195"/>
                <a:gd name="connsiteX10" fmla="*/ 125158 w 1114139"/>
                <a:gd name="connsiteY10" fmla="*/ 307753 h 421195"/>
                <a:gd name="connsiteX11" fmla="*/ 60484 w 1114139"/>
                <a:gd name="connsiteY11" fmla="*/ 398240 h 421195"/>
                <a:gd name="connsiteX12" fmla="*/ 0 w 1114139"/>
                <a:gd name="connsiteY12" fmla="*/ 421196 h 421195"/>
                <a:gd name="connsiteX13" fmla="*/ 1114139 w 1114139"/>
                <a:gd name="connsiteY13" fmla="*/ 421196 h 421195"/>
                <a:gd name="connsiteX14" fmla="*/ 1053465 w 1114139"/>
                <a:gd name="connsiteY14" fmla="*/ 398240 h 421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4139" h="421195">
                  <a:moveTo>
                    <a:pt x="1053465" y="398240"/>
                  </a:moveTo>
                  <a:cubicBezTo>
                    <a:pt x="1005649" y="385667"/>
                    <a:pt x="990790" y="353949"/>
                    <a:pt x="988790" y="307753"/>
                  </a:cubicBezTo>
                  <a:cubicBezTo>
                    <a:pt x="986219" y="249841"/>
                    <a:pt x="981456" y="191929"/>
                    <a:pt x="970407" y="134493"/>
                  </a:cubicBezTo>
                  <a:cubicBezTo>
                    <a:pt x="962501" y="93535"/>
                    <a:pt x="940308" y="70295"/>
                    <a:pt x="901732" y="60388"/>
                  </a:cubicBezTo>
                  <a:cubicBezTo>
                    <a:pt x="881444" y="55150"/>
                    <a:pt x="862298" y="48863"/>
                    <a:pt x="854297" y="26575"/>
                  </a:cubicBezTo>
                  <a:cubicBezTo>
                    <a:pt x="852107" y="2667"/>
                    <a:pt x="832199" y="0"/>
                    <a:pt x="816102" y="0"/>
                  </a:cubicBezTo>
                  <a:cubicBezTo>
                    <a:pt x="741807" y="0"/>
                    <a:pt x="372142" y="0"/>
                    <a:pt x="297847" y="0"/>
                  </a:cubicBezTo>
                  <a:cubicBezTo>
                    <a:pt x="281749" y="0"/>
                    <a:pt x="261842" y="2762"/>
                    <a:pt x="259651" y="26575"/>
                  </a:cubicBezTo>
                  <a:cubicBezTo>
                    <a:pt x="251650" y="48863"/>
                    <a:pt x="232505" y="55054"/>
                    <a:pt x="212217" y="60388"/>
                  </a:cubicBezTo>
                  <a:cubicBezTo>
                    <a:pt x="173641" y="70390"/>
                    <a:pt x="151448" y="93535"/>
                    <a:pt x="143542" y="134493"/>
                  </a:cubicBezTo>
                  <a:cubicBezTo>
                    <a:pt x="132398" y="191929"/>
                    <a:pt x="127635" y="249746"/>
                    <a:pt x="125158" y="307753"/>
                  </a:cubicBezTo>
                  <a:cubicBezTo>
                    <a:pt x="123158" y="354044"/>
                    <a:pt x="108204" y="385763"/>
                    <a:pt x="60484" y="398240"/>
                  </a:cubicBezTo>
                  <a:cubicBezTo>
                    <a:pt x="40957" y="403384"/>
                    <a:pt x="13049" y="404241"/>
                    <a:pt x="0" y="421196"/>
                  </a:cubicBezTo>
                  <a:cubicBezTo>
                    <a:pt x="112871" y="421196"/>
                    <a:pt x="1001363" y="421196"/>
                    <a:pt x="1114139" y="421196"/>
                  </a:cubicBezTo>
                  <a:cubicBezTo>
                    <a:pt x="1100900" y="404241"/>
                    <a:pt x="1072991" y="403288"/>
                    <a:pt x="1053465" y="398240"/>
                  </a:cubicBezTo>
                  <a:close/>
                </a:path>
              </a:pathLst>
            </a:custGeom>
            <a:solidFill>
              <a:srgbClr val="FCD8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ABE1EE0-0083-4B7F-9795-D042FA14186A}"/>
                </a:ext>
              </a:extLst>
            </p:cNvPr>
            <p:cNvSpPr/>
            <p:nvPr/>
          </p:nvSpPr>
          <p:spPr>
            <a:xfrm>
              <a:off x="5554408" y="2606134"/>
              <a:ext cx="76200" cy="76200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DAC221B-CEED-46E1-83D2-DA13DBBD3A0E}"/>
                </a:ext>
              </a:extLst>
            </p:cNvPr>
            <p:cNvSpPr/>
            <p:nvPr/>
          </p:nvSpPr>
          <p:spPr>
            <a:xfrm>
              <a:off x="5352127" y="2438535"/>
              <a:ext cx="384780" cy="693474"/>
            </a:xfrm>
            <a:custGeom>
              <a:avLst/>
              <a:gdLst>
                <a:gd name="connsiteX0" fmla="*/ 297532 w 384780"/>
                <a:gd name="connsiteY0" fmla="*/ 210271 h 693474"/>
                <a:gd name="connsiteX1" fmla="*/ 297532 w 384780"/>
                <a:gd name="connsiteY1" fmla="*/ 210366 h 693474"/>
                <a:gd name="connsiteX2" fmla="*/ 235619 w 384780"/>
                <a:gd name="connsiteY2" fmla="*/ 272279 h 693474"/>
                <a:gd name="connsiteX3" fmla="*/ 173706 w 384780"/>
                <a:gd name="connsiteY3" fmla="*/ 210366 h 693474"/>
                <a:gd name="connsiteX4" fmla="*/ 235619 w 384780"/>
                <a:gd name="connsiteY4" fmla="*/ 148454 h 693474"/>
                <a:gd name="connsiteX5" fmla="*/ 288007 w 384780"/>
                <a:gd name="connsiteY5" fmla="*/ 167504 h 693474"/>
                <a:gd name="connsiteX6" fmla="*/ 222665 w 384780"/>
                <a:gd name="connsiteY6" fmla="*/ 37583 h 693474"/>
                <a:gd name="connsiteX7" fmla="*/ 49882 w 384780"/>
                <a:gd name="connsiteY7" fmla="*/ 53204 h 693474"/>
                <a:gd name="connsiteX8" fmla="*/ 42357 w 384780"/>
                <a:gd name="connsiteY8" fmla="*/ 358290 h 693474"/>
                <a:gd name="connsiteX9" fmla="*/ 384781 w 384780"/>
                <a:gd name="connsiteY9" fmla="*/ 693474 h 693474"/>
                <a:gd name="connsiteX10" fmla="*/ 300008 w 384780"/>
                <a:gd name="connsiteY10" fmla="*/ 203794 h 693474"/>
                <a:gd name="connsiteX11" fmla="*/ 297532 w 384780"/>
                <a:gd name="connsiteY11" fmla="*/ 210271 h 69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80" h="693474">
                  <a:moveTo>
                    <a:pt x="297532" y="210271"/>
                  </a:moveTo>
                  <a:cubicBezTo>
                    <a:pt x="297532" y="210271"/>
                    <a:pt x="297532" y="210366"/>
                    <a:pt x="297532" y="210366"/>
                  </a:cubicBezTo>
                  <a:cubicBezTo>
                    <a:pt x="297532" y="244561"/>
                    <a:pt x="269814" y="272279"/>
                    <a:pt x="235619" y="272279"/>
                  </a:cubicBezTo>
                  <a:cubicBezTo>
                    <a:pt x="201424" y="272279"/>
                    <a:pt x="173706" y="244561"/>
                    <a:pt x="173706" y="210366"/>
                  </a:cubicBezTo>
                  <a:cubicBezTo>
                    <a:pt x="173706" y="176171"/>
                    <a:pt x="201424" y="148454"/>
                    <a:pt x="235619" y="148454"/>
                  </a:cubicBezTo>
                  <a:cubicBezTo>
                    <a:pt x="251049" y="148454"/>
                    <a:pt x="277148" y="158074"/>
                    <a:pt x="288007" y="167504"/>
                  </a:cubicBezTo>
                  <a:cubicBezTo>
                    <a:pt x="278482" y="110354"/>
                    <a:pt x="259717" y="72635"/>
                    <a:pt x="222665" y="37583"/>
                  </a:cubicBezTo>
                  <a:cubicBezTo>
                    <a:pt x="164086" y="-17948"/>
                    <a:pt x="97221" y="-11281"/>
                    <a:pt x="49882" y="53204"/>
                  </a:cubicBezTo>
                  <a:cubicBezTo>
                    <a:pt x="-22794" y="152169"/>
                    <a:pt x="-7840" y="251419"/>
                    <a:pt x="42357" y="358290"/>
                  </a:cubicBezTo>
                  <a:cubicBezTo>
                    <a:pt x="114270" y="511547"/>
                    <a:pt x="252478" y="595081"/>
                    <a:pt x="384781" y="693474"/>
                  </a:cubicBezTo>
                  <a:cubicBezTo>
                    <a:pt x="339632" y="534883"/>
                    <a:pt x="321249" y="376292"/>
                    <a:pt x="300008" y="203794"/>
                  </a:cubicBezTo>
                  <a:cubicBezTo>
                    <a:pt x="299151" y="206080"/>
                    <a:pt x="298389" y="208175"/>
                    <a:pt x="297532" y="210271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F19AF2E8-A79D-402A-9218-C9ABE9077878}"/>
                </a:ext>
              </a:extLst>
            </p:cNvPr>
            <p:cNvSpPr/>
            <p:nvPr/>
          </p:nvSpPr>
          <p:spPr>
            <a:xfrm>
              <a:off x="5668708" y="3196684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7 w 66675"/>
                <a:gd name="connsiteY1" fmla="*/ 66675 h 66675"/>
                <a:gd name="connsiteX2" fmla="*/ 0 w 66675"/>
                <a:gd name="connsiteY2" fmla="*/ 33338 h 66675"/>
                <a:gd name="connsiteX3" fmla="*/ 33337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749"/>
                    <a:pt x="51749" y="66675"/>
                    <a:pt x="33337" y="66675"/>
                  </a:cubicBezTo>
                  <a:cubicBezTo>
                    <a:pt x="14926" y="66675"/>
                    <a:pt x="0" y="51749"/>
                    <a:pt x="0" y="33338"/>
                  </a:cubicBezTo>
                  <a:cubicBezTo>
                    <a:pt x="0" y="14926"/>
                    <a:pt x="14926" y="0"/>
                    <a:pt x="33337" y="0"/>
                  </a:cubicBezTo>
                  <a:cubicBezTo>
                    <a:pt x="51749" y="0"/>
                    <a:pt x="66675" y="14926"/>
                    <a:pt x="66675" y="33338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12B3C2F-47B1-4228-9557-36C195E53259}"/>
                </a:ext>
              </a:extLst>
            </p:cNvPr>
            <p:cNvSpPr/>
            <p:nvPr/>
          </p:nvSpPr>
          <p:spPr>
            <a:xfrm>
              <a:off x="5837110" y="2653188"/>
              <a:ext cx="515397" cy="490156"/>
            </a:xfrm>
            <a:custGeom>
              <a:avLst/>
              <a:gdLst>
                <a:gd name="connsiteX0" fmla="*/ 257746 w 515397"/>
                <a:gd name="connsiteY0" fmla="*/ 0 h 490156"/>
                <a:gd name="connsiteX1" fmla="*/ 337375 w 515397"/>
                <a:gd name="connsiteY1" fmla="*/ 161354 h 490156"/>
                <a:gd name="connsiteX2" fmla="*/ 515398 w 515397"/>
                <a:gd name="connsiteY2" fmla="*/ 187166 h 490156"/>
                <a:gd name="connsiteX3" fmla="*/ 386525 w 515397"/>
                <a:gd name="connsiteY3" fmla="*/ 312801 h 490156"/>
                <a:gd name="connsiteX4" fmla="*/ 416909 w 515397"/>
                <a:gd name="connsiteY4" fmla="*/ 490157 h 490156"/>
                <a:gd name="connsiteX5" fmla="*/ 257746 w 515397"/>
                <a:gd name="connsiteY5" fmla="*/ 406432 h 490156"/>
                <a:gd name="connsiteX6" fmla="*/ 98489 w 515397"/>
                <a:gd name="connsiteY6" fmla="*/ 490157 h 490156"/>
                <a:gd name="connsiteX7" fmla="*/ 128873 w 515397"/>
                <a:gd name="connsiteY7" fmla="*/ 312801 h 490156"/>
                <a:gd name="connsiteX8" fmla="*/ 0 w 515397"/>
                <a:gd name="connsiteY8" fmla="*/ 187166 h 490156"/>
                <a:gd name="connsiteX9" fmla="*/ 178117 w 515397"/>
                <a:gd name="connsiteY9" fmla="*/ 161354 h 49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397" h="490156">
                  <a:moveTo>
                    <a:pt x="257746" y="0"/>
                  </a:moveTo>
                  <a:lnTo>
                    <a:pt x="337375" y="161354"/>
                  </a:lnTo>
                  <a:lnTo>
                    <a:pt x="515398" y="187166"/>
                  </a:lnTo>
                  <a:lnTo>
                    <a:pt x="386525" y="312801"/>
                  </a:lnTo>
                  <a:lnTo>
                    <a:pt x="416909" y="490157"/>
                  </a:lnTo>
                  <a:lnTo>
                    <a:pt x="257746" y="406432"/>
                  </a:lnTo>
                  <a:lnTo>
                    <a:pt x="98489" y="490157"/>
                  </a:lnTo>
                  <a:lnTo>
                    <a:pt x="128873" y="312801"/>
                  </a:lnTo>
                  <a:lnTo>
                    <a:pt x="0" y="187166"/>
                  </a:lnTo>
                  <a:lnTo>
                    <a:pt x="178117" y="161354"/>
                  </a:lnTo>
                  <a:close/>
                </a:path>
              </a:pathLst>
            </a:custGeom>
            <a:solidFill>
              <a:srgbClr val="FEB70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pic>
        <p:nvPicPr>
          <p:cNvPr id="6" name="Graphique 5">
            <a:extLst>
              <a:ext uri="{FF2B5EF4-FFF2-40B4-BE49-F238E27FC236}">
                <a16:creationId xmlns:a16="http://schemas.microsoft.com/office/drawing/2014/main" id="{93CB3357-D1F0-E57B-932B-94805D28B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060" y="1781565"/>
            <a:ext cx="2905125" cy="981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89396A5-12FC-78DB-A3BB-5B199A01B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805" y="1619520"/>
            <a:ext cx="1777866" cy="10359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237AAC-AED3-673F-5435-7CCAF5569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7" y="3244433"/>
            <a:ext cx="3168813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2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7;p60">
            <a:extLst>
              <a:ext uri="{FF2B5EF4-FFF2-40B4-BE49-F238E27FC236}">
                <a16:creationId xmlns:a16="http://schemas.microsoft.com/office/drawing/2014/main" id="{A8FBC570-A7C4-BC33-5617-76B6FF1A03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53998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sym typeface="Arial"/>
              </a:rPr>
              <a:t>NOS  PRODUITS PHARMACEUTIQUES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D4234C-A372-C4B9-0546-1D910B72B927}"/>
              </a:ext>
            </a:extLst>
          </p:cNvPr>
          <p:cNvGrpSpPr/>
          <p:nvPr/>
        </p:nvGrpSpPr>
        <p:grpSpPr>
          <a:xfrm>
            <a:off x="932957" y="1290638"/>
            <a:ext cx="10326086" cy="4905190"/>
            <a:chOff x="932957" y="1290638"/>
            <a:chExt cx="10326086" cy="4905190"/>
          </a:xfrm>
        </p:grpSpPr>
        <p:sp>
          <p:nvSpPr>
            <p:cNvPr id="3" name="Google Shape;2858;p60">
              <a:extLst>
                <a:ext uri="{FF2B5EF4-FFF2-40B4-BE49-F238E27FC236}">
                  <a16:creationId xmlns:a16="http://schemas.microsoft.com/office/drawing/2014/main" id="{A39CEAFD-6FEB-7199-BEA1-7663C0209E88}"/>
                </a:ext>
              </a:extLst>
            </p:cNvPr>
            <p:cNvSpPr txBox="1">
              <a:spLocks/>
            </p:cNvSpPr>
            <p:nvPr/>
          </p:nvSpPr>
          <p:spPr>
            <a:xfrm>
              <a:off x="932957" y="1290638"/>
              <a:ext cx="10325100" cy="800100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2396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Arial"/>
                <a:cs typeface="Helvetica" panose="020B0604020202020204" pitchFamily="34" charset="0"/>
                <a:sym typeface="Arial"/>
              </a:endParaRPr>
            </a:p>
          </p:txBody>
        </p:sp>
        <p:sp>
          <p:nvSpPr>
            <p:cNvPr id="4" name="Google Shape;2859;p60">
              <a:extLst>
                <a:ext uri="{FF2B5EF4-FFF2-40B4-BE49-F238E27FC236}">
                  <a16:creationId xmlns:a16="http://schemas.microsoft.com/office/drawing/2014/main" id="{80214AB7-A773-2C78-4FBC-E7CC1F7F6F6D}"/>
                </a:ext>
              </a:extLst>
            </p:cNvPr>
            <p:cNvSpPr txBox="1"/>
            <p:nvPr/>
          </p:nvSpPr>
          <p:spPr>
            <a:xfrm>
              <a:off x="932957" y="2286628"/>
              <a:ext cx="10326086" cy="39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97412" marR="0" lvl="0" indent="-285750" algn="l" defTabSz="121917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Helvetica" panose="020B0604020202020204" pitchFamily="34" charset="0"/>
                <a:sym typeface="Arial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6C80F125-7344-F7C5-D9A0-14ACC94AE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4160"/>
            <a:ext cx="5943600" cy="53238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28280E-EFEB-35AE-36CF-5856EEB9B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534160"/>
            <a:ext cx="6247414" cy="5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703B92-4E75-D039-1F1E-733A781A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57"/>
            <a:ext cx="10515600" cy="1353231"/>
          </a:xfrm>
        </p:spPr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+mn-cs"/>
                <a:sym typeface="Arial"/>
              </a:rPr>
              <a:t>  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NO</a:t>
            </a:r>
            <a:r>
              <a:rPr lang="en-US" sz="4000" b="1" dirty="0">
                <a:solidFill>
                  <a:prstClr val="black"/>
                </a:solidFill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  PRODUITS    PHARMACEUTIQUES </a:t>
            </a:r>
            <a:b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</a:br>
            <a:endParaRPr lang="fr-FR" dirty="0">
              <a:latin typeface="High Tower Text" panose="02040502050506030303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2F8F38-E4C6-A36C-6CA1-8DD5C7F50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59280"/>
            <a:ext cx="5519056" cy="4998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2C15E5-1C9A-F452-CF20-EE493D01F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55" y="1859280"/>
            <a:ext cx="6672944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5A60EF-3723-44E5-82BE-FAD638EC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Cambria" panose="02040503050406030204" pitchFamily="18" charset="0"/>
                <a:cs typeface="+mn-cs"/>
                <a:sym typeface="Arial"/>
              </a:rPr>
              <a:t>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NO</a:t>
            </a:r>
            <a:r>
              <a:rPr lang="en-US" b="1" dirty="0">
                <a:solidFill>
                  <a:prstClr val="black"/>
                </a:solidFill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S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  PRODUITS PHARMACEUTIQUES 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</a:br>
            <a:endParaRPr lang="fr-FR" dirty="0">
              <a:latin typeface="High Tower Text" panose="02040502050506030303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A9BD6E-72D7-E882-ACEA-53D274C96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142"/>
            <a:ext cx="5845630" cy="50618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9F52CA1-BDB0-6A62-5E91-FD416EAE9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630" y="1796142"/>
            <a:ext cx="6346370" cy="50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7FD9B-31C9-A472-7096-56BC875F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NOS  PRODUI</a:t>
            </a:r>
            <a:r>
              <a:rPr lang="en-US" sz="4000" b="1" dirty="0">
                <a:solidFill>
                  <a:prstClr val="black"/>
                </a:solidFill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TS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PHARMACEUTIQUES </a:t>
            </a:r>
            <a:endParaRPr lang="fr-FR" sz="4000" dirty="0">
              <a:latin typeface="High Tower Text" panose="02040502050506030303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4ABEC1-D7CC-9A41-C4EA-E87598E53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856"/>
            <a:ext cx="6096000" cy="48441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AD7717-37BA-79B7-C263-67C34C3D4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3856"/>
            <a:ext cx="6096000" cy="48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1E3B45-5C49-4C21-EBC0-44C1E045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NOS PRODUITS PHARMACEUTIQUES</a:t>
            </a:r>
            <a:endParaRPr lang="fr-FR" sz="4000" dirty="0">
              <a:latin typeface="High Tower Text" panose="02040502050506030303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42F4EF-615D-6E4C-F73F-CD098BB1F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680"/>
            <a:ext cx="5802086" cy="48463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566DA57-6DC9-4BAC-A6FB-6EBEF6FF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85" y="2011680"/>
            <a:ext cx="6389915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8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CEF585-2787-35A8-3FA0-E58B6756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NOS PRODUITS  PHARMACEUTIQUES </a:t>
            </a:r>
            <a:endParaRPr lang="fr-FR" sz="4000" dirty="0">
              <a:latin typeface="High Tower Text" panose="02040502050506030303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41E43C-B16E-204A-8987-7D6611424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658"/>
            <a:ext cx="5932714" cy="49203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84BAA44-15AE-502B-43A0-F41EC9687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13" y="1937656"/>
            <a:ext cx="6259287" cy="49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DEA9B2-C495-79BD-0D42-013DEE93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gh Tower Text" panose="02040502050506030303" pitchFamily="18" charset="0"/>
                <a:ea typeface="Cambria" panose="02040503050406030204" pitchFamily="18" charset="0"/>
                <a:cs typeface="+mn-cs"/>
                <a:sym typeface="Arial"/>
              </a:rPr>
              <a:t>NOS PRODUITS PHARMACEUTIQUES </a:t>
            </a:r>
            <a:endParaRPr lang="fr-FR" sz="4000" dirty="0">
              <a:latin typeface="High Tower Text" panose="02040502050506030303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BD1A8D-CD88-ECA9-0D0F-841025C32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923280" cy="516731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109C0F0-2CDA-B16D-651B-EFFFB2CEE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80" y="1690688"/>
            <a:ext cx="626872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873C4CE-B961-F0B2-7DAA-A548ACB4A250}"/>
              </a:ext>
            </a:extLst>
          </p:cNvPr>
          <p:cNvGrpSpPr/>
          <p:nvPr/>
        </p:nvGrpSpPr>
        <p:grpSpPr>
          <a:xfrm>
            <a:off x="0" y="370505"/>
            <a:ext cx="12192000" cy="1015663"/>
            <a:chOff x="0" y="370505"/>
            <a:chExt cx="12192000" cy="101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595676-EDD3-F188-574A-02BB5852D2C9}"/>
                </a:ext>
              </a:extLst>
            </p:cNvPr>
            <p:cNvSpPr txBox="1"/>
            <p:nvPr/>
          </p:nvSpPr>
          <p:spPr>
            <a:xfrm>
              <a:off x="0" y="370505"/>
              <a:ext cx="12192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Phases de la </a:t>
              </a:r>
              <a:r>
                <a:rPr kumimoji="0" lang="en-IN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demande</a:t>
              </a:r>
              <a:r>
                <a:rPr kumimoji="0" lang="en-I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AMM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DC0F93-3D87-B504-7D34-7A4D32A22669}"/>
                </a:ext>
              </a:extLst>
            </p:cNvPr>
            <p:cNvSpPr txBox="1"/>
            <p:nvPr/>
          </p:nvSpPr>
          <p:spPr>
            <a:xfrm>
              <a:off x="0" y="1016836"/>
              <a:ext cx="1219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Diagramme d'architecture des phases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765890-6CEB-613F-4D84-C8085284637C}"/>
              </a:ext>
            </a:extLst>
          </p:cNvPr>
          <p:cNvGrpSpPr/>
          <p:nvPr/>
        </p:nvGrpSpPr>
        <p:grpSpPr>
          <a:xfrm>
            <a:off x="1058747" y="1596493"/>
            <a:ext cx="10082247" cy="5282036"/>
            <a:chOff x="907070" y="1624486"/>
            <a:chExt cx="10082247" cy="528203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695CAD1-0E9B-5FA7-CB4A-D67C6C8ED123}"/>
                </a:ext>
              </a:extLst>
            </p:cNvPr>
            <p:cNvSpPr/>
            <p:nvPr/>
          </p:nvSpPr>
          <p:spPr>
            <a:xfrm>
              <a:off x="914811" y="1624486"/>
              <a:ext cx="10074506" cy="3338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Phases 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9D30B56-0354-C8A3-049D-4AD795AD225D}"/>
                </a:ext>
              </a:extLst>
            </p:cNvPr>
            <p:cNvSpPr/>
            <p:nvPr/>
          </p:nvSpPr>
          <p:spPr>
            <a:xfrm>
              <a:off x="907070" y="2859669"/>
              <a:ext cx="10074506" cy="3338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Activités &amp; Projet de Travail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09D5720-CEE8-71EB-E900-B1B95179BF04}"/>
                </a:ext>
              </a:extLst>
            </p:cNvPr>
            <p:cNvGrpSpPr/>
            <p:nvPr/>
          </p:nvGrpSpPr>
          <p:grpSpPr>
            <a:xfrm>
              <a:off x="907070" y="2119050"/>
              <a:ext cx="2591431" cy="3911718"/>
              <a:chOff x="1247211" y="2119050"/>
              <a:chExt cx="2591431" cy="3911718"/>
            </a:xfrm>
          </p:grpSpPr>
          <p:sp>
            <p:nvSpPr>
              <p:cNvPr id="5" name="Arrow: Pentagon 4">
                <a:extLst>
                  <a:ext uri="{FF2B5EF4-FFF2-40B4-BE49-F238E27FC236}">
                    <a16:creationId xmlns:a16="http://schemas.microsoft.com/office/drawing/2014/main" id="{4939CF96-4D4C-995A-E934-9FC368CE703C}"/>
                  </a:ext>
                </a:extLst>
              </p:cNvPr>
              <p:cNvSpPr/>
              <p:nvPr/>
            </p:nvSpPr>
            <p:spPr>
              <a:xfrm>
                <a:off x="1247211" y="2119050"/>
                <a:ext cx="2591431" cy="646738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Selectionner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les produits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9094FFF-DD34-7388-A12D-8E401234D3CD}"/>
                  </a:ext>
                </a:extLst>
              </p:cNvPr>
              <p:cNvSpPr/>
              <p:nvPr/>
            </p:nvSpPr>
            <p:spPr>
              <a:xfrm>
                <a:off x="1254952" y="3287349"/>
                <a:ext cx="2421095" cy="2743419"/>
              </a:xfrm>
              <a:prstGeom prst="roundRect">
                <a:avLst>
                  <a:gd name="adj" fmla="val 529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A1DC2A-CF0F-72AB-09B3-B478D3A18E03}"/>
                  </a:ext>
                </a:extLst>
              </p:cNvPr>
              <p:cNvSpPr txBox="1"/>
              <p:nvPr/>
            </p:nvSpPr>
            <p:spPr>
              <a:xfrm>
                <a:off x="1365001" y="3551757"/>
                <a:ext cx="2200996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Travail d’equipe avec la direction export FRATER-RAZES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Faire les forecast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Stratégie de mise en œuvre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F8B1ED9-39E8-8ADB-9FA0-7133BB7D4D66}"/>
                </a:ext>
              </a:extLst>
            </p:cNvPr>
            <p:cNvGrpSpPr/>
            <p:nvPr/>
          </p:nvGrpSpPr>
          <p:grpSpPr>
            <a:xfrm>
              <a:off x="3401428" y="2011874"/>
              <a:ext cx="2591431" cy="4894648"/>
              <a:chOff x="3514809" y="2011874"/>
              <a:chExt cx="2591431" cy="4894648"/>
            </a:xfrm>
          </p:grpSpPr>
          <p:sp>
            <p:nvSpPr>
              <p:cNvPr id="7" name="Arrow: Chevron 6">
                <a:extLst>
                  <a:ext uri="{FF2B5EF4-FFF2-40B4-BE49-F238E27FC236}">
                    <a16:creationId xmlns:a16="http://schemas.microsoft.com/office/drawing/2014/main" id="{A980246E-2EDE-6CB7-777E-DA1FB12417C2}"/>
                  </a:ext>
                </a:extLst>
              </p:cNvPr>
              <p:cNvSpPr/>
              <p:nvPr/>
            </p:nvSpPr>
            <p:spPr>
              <a:xfrm>
                <a:off x="3514809" y="2011874"/>
                <a:ext cx="2591431" cy="860574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Comparer avec la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liste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de DCI non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prioritaire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C265B0EF-D700-316E-6E0A-1CE6CD07EE65}"/>
                  </a:ext>
                </a:extLst>
              </p:cNvPr>
              <p:cNvSpPr/>
              <p:nvPr/>
            </p:nvSpPr>
            <p:spPr>
              <a:xfrm>
                <a:off x="3574168" y="3287349"/>
                <a:ext cx="2421095" cy="2743419"/>
              </a:xfrm>
              <a:prstGeom prst="roundRect">
                <a:avLst>
                  <a:gd name="adj" fmla="val 529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74F95A-2C95-C918-C3F4-F0E7534831B0}"/>
                  </a:ext>
                </a:extLst>
              </p:cNvPr>
              <p:cNvSpPr txBox="1"/>
              <p:nvPr/>
            </p:nvSpPr>
            <p:spPr>
              <a:xfrm>
                <a:off x="3684217" y="3551757"/>
                <a:ext cx="2200996" cy="3354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Comparer les DCI des produits selectionnés avec ceux listés par Autorité de regulation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Retirer les produits non prioritaire de notre 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liste</a:t>
                </a: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Rapprochement des données historiques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25B517-8828-56E8-8E53-08FD34D601B2}"/>
                </a:ext>
              </a:extLst>
            </p:cNvPr>
            <p:cNvGrpSpPr/>
            <p:nvPr/>
          </p:nvGrpSpPr>
          <p:grpSpPr>
            <a:xfrm>
              <a:off x="5895786" y="2119050"/>
              <a:ext cx="2591431" cy="4541250"/>
              <a:chOff x="5782407" y="2119050"/>
              <a:chExt cx="2591431" cy="4541250"/>
            </a:xfrm>
          </p:grpSpPr>
          <p:sp>
            <p:nvSpPr>
              <p:cNvPr id="8" name="Arrow: Chevron 7">
                <a:extLst>
                  <a:ext uri="{FF2B5EF4-FFF2-40B4-BE49-F238E27FC236}">
                    <a16:creationId xmlns:a16="http://schemas.microsoft.com/office/drawing/2014/main" id="{BF33848A-472F-6702-D5EB-8D97B5EE72D3}"/>
                  </a:ext>
                </a:extLst>
              </p:cNvPr>
              <p:cNvSpPr/>
              <p:nvPr/>
            </p:nvSpPr>
            <p:spPr>
              <a:xfrm>
                <a:off x="5782407" y="2119050"/>
                <a:ext cx="2591431" cy="646738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Montage des dossiers </a:t>
                </a:r>
                <a:r>
                  <a:rPr kumimoji="0" lang="en-IN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d’AMM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Rectangle 10">
                <a:extLst>
                  <a:ext uri="{FF2B5EF4-FFF2-40B4-BE49-F238E27FC236}">
                    <a16:creationId xmlns:a16="http://schemas.microsoft.com/office/drawing/2014/main" id="{87F4274C-7142-4BF3-2552-F60DC4AF63BD}"/>
                  </a:ext>
                </a:extLst>
              </p:cNvPr>
              <p:cNvSpPr/>
              <p:nvPr/>
            </p:nvSpPr>
            <p:spPr>
              <a:xfrm>
                <a:off x="5893383" y="3287349"/>
                <a:ext cx="2421095" cy="2743419"/>
              </a:xfrm>
              <a:prstGeom prst="roundRect">
                <a:avLst>
                  <a:gd name="adj" fmla="val 529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80724FD-8F2C-CCB7-0A28-65020ECA002D}"/>
                  </a:ext>
                </a:extLst>
              </p:cNvPr>
              <p:cNvSpPr txBox="1"/>
              <p:nvPr/>
            </p:nvSpPr>
            <p:spPr>
              <a:xfrm>
                <a:off x="6003433" y="3551757"/>
                <a:ext cx="2200996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Les dossiers de 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chaque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produits 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sont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constitués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selon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les 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recommandations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UEMOA et les 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exigeance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de l’ AIRP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Prestation de formation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BBF5B26-7BCC-8157-9346-0D3ED08226FC}"/>
                </a:ext>
              </a:extLst>
            </p:cNvPr>
            <p:cNvGrpSpPr/>
            <p:nvPr/>
          </p:nvGrpSpPr>
          <p:grpSpPr>
            <a:xfrm>
              <a:off x="8390145" y="2011874"/>
              <a:ext cx="2591431" cy="4018894"/>
              <a:chOff x="8050006" y="2011874"/>
              <a:chExt cx="2591431" cy="4018894"/>
            </a:xfrm>
          </p:grpSpPr>
          <p:sp>
            <p:nvSpPr>
              <p:cNvPr id="10" name="Arrow: Chevron 9">
                <a:extLst>
                  <a:ext uri="{FF2B5EF4-FFF2-40B4-BE49-F238E27FC236}">
                    <a16:creationId xmlns:a16="http://schemas.microsoft.com/office/drawing/2014/main" id="{C02CF1F7-1E5B-DC0B-F25B-89D3EA8A9889}"/>
                  </a:ext>
                </a:extLst>
              </p:cNvPr>
              <p:cNvSpPr/>
              <p:nvPr/>
            </p:nvSpPr>
            <p:spPr>
              <a:xfrm>
                <a:off x="8050006" y="2011874"/>
                <a:ext cx="2591431" cy="753914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La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soumission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des dossiers AMM</a:t>
                </a: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Rectangle 10">
                <a:extLst>
                  <a:ext uri="{FF2B5EF4-FFF2-40B4-BE49-F238E27FC236}">
                    <a16:creationId xmlns:a16="http://schemas.microsoft.com/office/drawing/2014/main" id="{13B7ADF0-05C6-DE78-20BF-701C69B5D542}"/>
                  </a:ext>
                </a:extLst>
              </p:cNvPr>
              <p:cNvSpPr/>
              <p:nvPr/>
            </p:nvSpPr>
            <p:spPr>
              <a:xfrm>
                <a:off x="8212599" y="3287349"/>
                <a:ext cx="2421095" cy="2743419"/>
              </a:xfrm>
              <a:prstGeom prst="roundRect">
                <a:avLst>
                  <a:gd name="adj" fmla="val 5293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08D459-71C2-7984-3D0D-D117A0477108}"/>
                  </a:ext>
                </a:extLst>
              </p:cNvPr>
              <p:cNvSpPr txBox="1"/>
              <p:nvPr/>
            </p:nvSpPr>
            <p:spPr>
              <a:xfrm>
                <a:off x="8322648" y="3551757"/>
                <a:ext cx="2200996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Plan de transition 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détaillé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selon</a:t>
                </a: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la procedure de </a:t>
                </a:r>
                <a:r>
                  <a:rPr kumimoji="0" lang="en-I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l’AIRP</a:t>
                </a: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ATTENTE DES AMM</a:t>
                </a:r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EB3DB3-097C-696B-C74A-D38361E6815A}"/>
                </a:ext>
              </a:extLst>
            </p:cNvPr>
            <p:cNvSpPr/>
            <p:nvPr/>
          </p:nvSpPr>
          <p:spPr>
            <a:xfrm>
              <a:off x="1775383" y="5597874"/>
              <a:ext cx="854804" cy="85480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F8E133-B6CC-7388-06DE-0778AA26D2D2}"/>
                </a:ext>
              </a:extLst>
            </p:cNvPr>
            <p:cNvSpPr/>
            <p:nvPr/>
          </p:nvSpPr>
          <p:spPr>
            <a:xfrm>
              <a:off x="4269741" y="5597874"/>
              <a:ext cx="854804" cy="85480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B438B2-AA88-7177-DD90-7670CB3C1216}"/>
                </a:ext>
              </a:extLst>
            </p:cNvPr>
            <p:cNvSpPr/>
            <p:nvPr/>
          </p:nvSpPr>
          <p:spPr>
            <a:xfrm>
              <a:off x="6764099" y="5597874"/>
              <a:ext cx="854804" cy="85480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BE414C-30CF-EB2A-3006-396AE5E852F9}"/>
                </a:ext>
              </a:extLst>
            </p:cNvPr>
            <p:cNvSpPr/>
            <p:nvPr/>
          </p:nvSpPr>
          <p:spPr>
            <a:xfrm>
              <a:off x="9258458" y="5597874"/>
              <a:ext cx="854804" cy="85480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Discover - Free maps and location icons">
              <a:extLst>
                <a:ext uri="{FF2B5EF4-FFF2-40B4-BE49-F238E27FC236}">
                  <a16:creationId xmlns:a16="http://schemas.microsoft.com/office/drawing/2014/main" id="{0CD22DEC-DC6B-32BF-C24C-C91C9F376A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356" y="5787847"/>
              <a:ext cx="474858" cy="474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uild - Free business icons">
              <a:extLst>
                <a:ext uri="{FF2B5EF4-FFF2-40B4-BE49-F238E27FC236}">
                  <a16:creationId xmlns:a16="http://schemas.microsoft.com/office/drawing/2014/main" id="{67D8CBE7-B794-49D3-9C55-E16429C8C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5966" y="5724099"/>
              <a:ext cx="602355" cy="602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Test - Free computer icons">
              <a:extLst>
                <a:ext uri="{FF2B5EF4-FFF2-40B4-BE49-F238E27FC236}">
                  <a16:creationId xmlns:a16="http://schemas.microsoft.com/office/drawing/2014/main" id="{6A5D69EF-7894-D188-FD48-FCCA07C59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9604" y="5763379"/>
              <a:ext cx="523794" cy="52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ploy icons for free download | Freepik">
              <a:extLst>
                <a:ext uri="{FF2B5EF4-FFF2-40B4-BE49-F238E27FC236}">
                  <a16:creationId xmlns:a16="http://schemas.microsoft.com/office/drawing/2014/main" id="{BF6257F2-5CEC-6D42-9ACE-841683E6D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1166" y="5770582"/>
              <a:ext cx="509389" cy="50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841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4C4105B-6465-FE64-B3D0-239167083B45}"/>
              </a:ext>
            </a:extLst>
          </p:cNvPr>
          <p:cNvGrpSpPr/>
          <p:nvPr/>
        </p:nvGrpSpPr>
        <p:grpSpPr>
          <a:xfrm>
            <a:off x="614826" y="1273629"/>
            <a:ext cx="11337688" cy="5296494"/>
            <a:chOff x="-1135743" y="1094616"/>
            <a:chExt cx="12862384" cy="5268688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B7E3CCB8-0AAC-CD9F-E7E1-9BD5A2B881FF}"/>
                </a:ext>
              </a:extLst>
            </p:cNvPr>
            <p:cNvGraphicFramePr/>
            <p:nvPr/>
          </p:nvGraphicFramePr>
          <p:xfrm>
            <a:off x="-1135743" y="1094616"/>
            <a:ext cx="7430410" cy="52686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BFA6A6A-7F6A-492E-7CDE-9FFABAF52FFE}"/>
                </a:ext>
              </a:extLst>
            </p:cNvPr>
            <p:cNvGrpSpPr/>
            <p:nvPr/>
          </p:nvGrpSpPr>
          <p:grpSpPr>
            <a:xfrm>
              <a:off x="5092705" y="1370539"/>
              <a:ext cx="6633936" cy="4897284"/>
              <a:chOff x="5092705" y="1220709"/>
              <a:chExt cx="6633936" cy="4897284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E09B6A3-2E78-D15F-23EF-5A9D2D68341C}"/>
                  </a:ext>
                </a:extLst>
              </p:cNvPr>
              <p:cNvGrpSpPr/>
              <p:nvPr/>
            </p:nvGrpSpPr>
            <p:grpSpPr>
              <a:xfrm>
                <a:off x="5092705" y="1220709"/>
                <a:ext cx="3149601" cy="1149955"/>
                <a:chOff x="5252360" y="1220709"/>
                <a:chExt cx="3149601" cy="1149955"/>
              </a:xfrm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5CBC0EDE-8693-1615-9A01-D322A260D21F}"/>
                    </a:ext>
                  </a:extLst>
                </p:cNvPr>
                <p:cNvSpPr/>
                <p:nvPr/>
              </p:nvSpPr>
              <p:spPr>
                <a:xfrm>
                  <a:off x="5604333" y="1220709"/>
                  <a:ext cx="2797628" cy="1149955"/>
                </a:xfrm>
                <a:prstGeom prst="roundRect">
                  <a:avLst>
                    <a:gd name="adj" fmla="val 12376"/>
                  </a:avLst>
                </a:prstGeom>
                <a:ln>
                  <a:noFill/>
                </a:ln>
                <a:effectLst>
                  <a:outerShdw blurRad="1270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65B5E82-0354-9252-E851-5B1081F20C9B}"/>
                    </a:ext>
                  </a:extLst>
                </p:cNvPr>
                <p:cNvSpPr txBox="1"/>
                <p:nvPr/>
              </p:nvSpPr>
              <p:spPr>
                <a:xfrm>
                  <a:off x="5983518" y="1341716"/>
                  <a:ext cx="2171700" cy="723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Produits </a:t>
                  </a:r>
                  <a:r>
                    <a:rPr kumimoji="0" lang="en-US" sz="12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soumis</a:t>
                  </a: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 pour AMM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moteurs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 de recherche.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087129AF-907F-F3B9-C530-C8CEA3ADBF3A}"/>
                    </a:ext>
                  </a:extLst>
                </p:cNvPr>
                <p:cNvGrpSpPr/>
                <p:nvPr/>
              </p:nvGrpSpPr>
              <p:grpSpPr>
                <a:xfrm>
                  <a:off x="5252360" y="1440082"/>
                  <a:ext cx="711208" cy="711208"/>
                  <a:chOff x="5252360" y="1440082"/>
                  <a:chExt cx="711208" cy="711208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8A5C0BE-884E-E702-C66B-57463BC62F23}"/>
                      </a:ext>
                    </a:extLst>
                  </p:cNvPr>
                  <p:cNvSpPr/>
                  <p:nvPr/>
                </p:nvSpPr>
                <p:spPr>
                  <a:xfrm>
                    <a:off x="5252360" y="1440082"/>
                    <a:ext cx="711208" cy="71120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sx="102000" sy="102000" algn="c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81A59113-E772-36B9-D43F-EAECB75EFE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431491" y="1619213"/>
                    <a:ext cx="352946" cy="35294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41AFF03-BD05-47C4-0ECE-4D77CDB24F59}"/>
                  </a:ext>
                </a:extLst>
              </p:cNvPr>
              <p:cNvGrpSpPr/>
              <p:nvPr/>
            </p:nvGrpSpPr>
            <p:grpSpPr>
              <a:xfrm>
                <a:off x="8577940" y="1220709"/>
                <a:ext cx="3148701" cy="1149955"/>
                <a:chOff x="8737595" y="1220709"/>
                <a:chExt cx="3148701" cy="1149955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121993C0-942E-2D92-4883-FD245D11D914}"/>
                    </a:ext>
                  </a:extLst>
                </p:cNvPr>
                <p:cNvSpPr/>
                <p:nvPr/>
              </p:nvSpPr>
              <p:spPr>
                <a:xfrm>
                  <a:off x="9088668" y="1220709"/>
                  <a:ext cx="2797628" cy="1149955"/>
                </a:xfrm>
                <a:prstGeom prst="roundRect">
                  <a:avLst>
                    <a:gd name="adj" fmla="val 12376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1270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EAA6485-3041-FE95-BC5A-85092979DEAE}"/>
                    </a:ext>
                  </a:extLst>
                </p:cNvPr>
                <p:cNvSpPr txBox="1"/>
                <p:nvPr/>
              </p:nvSpPr>
              <p:spPr>
                <a:xfrm>
                  <a:off x="9448803" y="1341716"/>
                  <a:ext cx="2194379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Produits mis </a:t>
                  </a:r>
                  <a:r>
                    <a:rPr kumimoji="0" lang="en-US" sz="12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en</a:t>
                  </a: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 </a:t>
                  </a:r>
                  <a:r>
                    <a:rPr kumimoji="0" lang="en-US" sz="12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attente</a:t>
                  </a: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.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BC40581-DB36-DE18-3161-D62E82812AC5}"/>
                    </a:ext>
                  </a:extLst>
                </p:cNvPr>
                <p:cNvGrpSpPr/>
                <p:nvPr/>
              </p:nvGrpSpPr>
              <p:grpSpPr>
                <a:xfrm>
                  <a:off x="8737595" y="1440082"/>
                  <a:ext cx="711208" cy="711208"/>
                  <a:chOff x="8737595" y="1440082"/>
                  <a:chExt cx="711208" cy="711208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E17BA79E-12AE-3E76-2138-4C37D8896B8A}"/>
                      </a:ext>
                    </a:extLst>
                  </p:cNvPr>
                  <p:cNvSpPr/>
                  <p:nvPr/>
                </p:nvSpPr>
                <p:spPr>
                  <a:xfrm>
                    <a:off x="8737595" y="1440082"/>
                    <a:ext cx="711208" cy="71120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sx="102000" sy="102000" algn="c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F7528FAA-E410-93F1-01B5-E91445E29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05854" y="1608341"/>
                    <a:ext cx="374690" cy="37469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E8E423-7FCA-8C20-2C1A-CCF246910B13}"/>
                  </a:ext>
                </a:extLst>
              </p:cNvPr>
              <p:cNvSpPr/>
              <p:nvPr/>
            </p:nvSpPr>
            <p:spPr>
              <a:xfrm>
                <a:off x="5092705" y="3155642"/>
                <a:ext cx="711208" cy="71120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10B1866-D647-6D94-B3B0-50FB5C7EF01E}"/>
                  </a:ext>
                </a:extLst>
              </p:cNvPr>
              <p:cNvGrpSpPr/>
              <p:nvPr/>
            </p:nvGrpSpPr>
            <p:grpSpPr>
              <a:xfrm>
                <a:off x="8577940" y="3057276"/>
                <a:ext cx="3002197" cy="907941"/>
                <a:chOff x="8737595" y="3057276"/>
                <a:chExt cx="3002197" cy="907941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04BF5B-D9A9-62BB-5144-9CB5B843102E}"/>
                    </a:ext>
                  </a:extLst>
                </p:cNvPr>
                <p:cNvSpPr txBox="1"/>
                <p:nvPr/>
              </p:nvSpPr>
              <p:spPr>
                <a:xfrm>
                  <a:off x="9448803" y="3057276"/>
                  <a:ext cx="2290989" cy="9079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Réseaux sociaux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Des plateformes comme Facebook, Instagram, Twitter, LinkedIn pour l'engagement.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6DD74E3-4402-CC6D-1638-E4338ABD2326}"/>
                    </a:ext>
                  </a:extLst>
                </p:cNvPr>
                <p:cNvSpPr/>
                <p:nvPr/>
              </p:nvSpPr>
              <p:spPr>
                <a:xfrm>
                  <a:off x="8737595" y="3155642"/>
                  <a:ext cx="711208" cy="7112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EFD73A3-31DD-48FD-E1BC-23EAEA941809}"/>
                  </a:ext>
                </a:extLst>
              </p:cNvPr>
              <p:cNvGrpSpPr/>
              <p:nvPr/>
            </p:nvGrpSpPr>
            <p:grpSpPr>
              <a:xfrm>
                <a:off x="5092705" y="4840720"/>
                <a:ext cx="3104249" cy="809574"/>
                <a:chOff x="5252360" y="4840720"/>
                <a:chExt cx="3104249" cy="809574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792E539-73B8-5B27-A60D-AD034947480E}"/>
                    </a:ext>
                  </a:extLst>
                </p:cNvPr>
                <p:cNvSpPr txBox="1"/>
                <p:nvPr/>
              </p:nvSpPr>
              <p:spPr>
                <a:xfrm>
                  <a:off x="5983518" y="4840720"/>
                  <a:ext cx="2373091" cy="275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.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178BF46-A4BB-654F-11E8-AEA693C07DE1}"/>
                    </a:ext>
                  </a:extLst>
                </p:cNvPr>
                <p:cNvSpPr/>
                <p:nvPr/>
              </p:nvSpPr>
              <p:spPr>
                <a:xfrm>
                  <a:off x="5252360" y="4939086"/>
                  <a:ext cx="711208" cy="7112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67657CD-1E8B-E394-DA86-2EA403B276E2}"/>
                  </a:ext>
                </a:extLst>
              </p:cNvPr>
              <p:cNvGrpSpPr/>
              <p:nvPr/>
            </p:nvGrpSpPr>
            <p:grpSpPr>
              <a:xfrm>
                <a:off x="8577940" y="4840720"/>
                <a:ext cx="3002197" cy="1277273"/>
                <a:chOff x="8737595" y="4840720"/>
                <a:chExt cx="3002197" cy="127727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9078-57DE-CCE8-744D-AD21F9333103}"/>
                    </a:ext>
                  </a:extLst>
                </p:cNvPr>
                <p:cNvSpPr txBox="1"/>
                <p:nvPr/>
              </p:nvSpPr>
              <p:spPr>
                <a:xfrm>
                  <a:off x="9448803" y="4840720"/>
                  <a:ext cx="2290989" cy="1277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Publicité traditionnelle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Publicité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+mn-cs"/>
                    </a:rPr>
                    <a:t> imprimées, télévisées, radiophoniques, panneaux d'affichage et efforts de marketing hors ligne.</a:t>
                  </a:r>
                  <a:endPara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B640A2A-1E76-D0AA-9C48-92FAF31A7A40}"/>
                    </a:ext>
                  </a:extLst>
                </p:cNvPr>
                <p:cNvSpPr/>
                <p:nvPr/>
              </p:nvSpPr>
              <p:spPr>
                <a:xfrm>
                  <a:off x="8737595" y="4939086"/>
                  <a:ext cx="711208" cy="7112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130B12B-63D4-0730-BD20-0E44C30B9048}"/>
              </a:ext>
            </a:extLst>
          </p:cNvPr>
          <p:cNvSpPr txBox="1"/>
          <p:nvPr/>
        </p:nvSpPr>
        <p:spPr>
          <a:xfrm>
            <a:off x="0" y="287877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rPr>
              <a:t>Présentation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rPr>
              <a:t> du </a:t>
            </a:r>
            <a:r>
              <a:rPr kumimoji="0" lang="en-I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rPr>
              <a:t>diagramme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0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/>
              <a:t>Les dossiers </a:t>
            </a:r>
            <a:r>
              <a:rPr lang="en-US" dirty="0" err="1"/>
              <a:t>d’AMM</a:t>
            </a:r>
            <a:r>
              <a:rPr lang="en-US" dirty="0"/>
              <a:t> </a:t>
            </a:r>
            <a:r>
              <a:rPr lang="en-US" dirty="0" err="1"/>
              <a:t>soumis</a:t>
            </a:r>
            <a:endParaRPr lang="en-US" dirty="0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20081BC2-5479-41F5-A767-2D1D0F53F3DA}"/>
              </a:ext>
            </a:extLst>
          </p:cNvPr>
          <p:cNvSpPr/>
          <p:nvPr/>
        </p:nvSpPr>
        <p:spPr>
          <a:xfrm>
            <a:off x="5996222" y="1925844"/>
            <a:ext cx="1547578" cy="3820076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Graphic 11">
            <a:extLst>
              <a:ext uri="{FF2B5EF4-FFF2-40B4-BE49-F238E27FC236}">
                <a16:creationId xmlns:a16="http://schemas.microsoft.com/office/drawing/2014/main" id="{E2B8BE26-541C-4C7E-A5B4-2AAD71D36B8F}"/>
              </a:ext>
            </a:extLst>
          </p:cNvPr>
          <p:cNvSpPr/>
          <p:nvPr/>
        </p:nvSpPr>
        <p:spPr>
          <a:xfrm>
            <a:off x="4505659" y="1925844"/>
            <a:ext cx="1490563" cy="3844511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3B3530-5BA4-4C22-A618-0C31895A976B}"/>
              </a:ext>
            </a:extLst>
          </p:cNvPr>
          <p:cNvGrpSpPr/>
          <p:nvPr/>
        </p:nvGrpSpPr>
        <p:grpSpPr>
          <a:xfrm>
            <a:off x="923325" y="1767582"/>
            <a:ext cx="724247" cy="724247"/>
            <a:chOff x="1301394" y="1859000"/>
            <a:chExt cx="1044000" cy="1044000"/>
          </a:xfrm>
        </p:grpSpPr>
        <p:sp>
          <p:nvSpPr>
            <p:cNvPr id="7" name="타원 41">
              <a:extLst>
                <a:ext uri="{FF2B5EF4-FFF2-40B4-BE49-F238E27FC236}">
                  <a16:creationId xmlns:a16="http://schemas.microsoft.com/office/drawing/2014/main" id="{D5CA22B3-731E-474E-97E9-EB660277E088}"/>
                </a:ext>
              </a:extLst>
            </p:cNvPr>
            <p:cNvSpPr/>
            <p:nvPr/>
          </p:nvSpPr>
          <p:spPr>
            <a:xfrm rot="10800000">
              <a:off x="1301394" y="1859000"/>
              <a:ext cx="1044000" cy="1044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" name="Oval 10">
              <a:extLst>
                <a:ext uri="{FF2B5EF4-FFF2-40B4-BE49-F238E27FC236}">
                  <a16:creationId xmlns:a16="http://schemas.microsoft.com/office/drawing/2014/main" id="{DABD9A6F-92D8-4B6D-8923-23986EB5B2FB}"/>
                </a:ext>
              </a:extLst>
            </p:cNvPr>
            <p:cNvSpPr/>
            <p:nvPr/>
          </p:nvSpPr>
          <p:spPr>
            <a:xfrm rot="10800000">
              <a:off x="1385808" y="1943414"/>
              <a:ext cx="864000" cy="86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103044-95B1-4003-ACA8-D67BB2BB2C42}"/>
              </a:ext>
            </a:extLst>
          </p:cNvPr>
          <p:cNvGrpSpPr/>
          <p:nvPr/>
        </p:nvGrpSpPr>
        <p:grpSpPr>
          <a:xfrm>
            <a:off x="10544429" y="1767582"/>
            <a:ext cx="724247" cy="724247"/>
            <a:chOff x="9698134" y="1858664"/>
            <a:chExt cx="1044000" cy="1044000"/>
          </a:xfrm>
        </p:grpSpPr>
        <p:sp>
          <p:nvSpPr>
            <p:cNvPr id="10" name="타원 50">
              <a:extLst>
                <a:ext uri="{FF2B5EF4-FFF2-40B4-BE49-F238E27FC236}">
                  <a16:creationId xmlns:a16="http://schemas.microsoft.com/office/drawing/2014/main" id="{4F8B2A18-0856-424A-BA1F-D66A49C62121}"/>
                </a:ext>
              </a:extLst>
            </p:cNvPr>
            <p:cNvSpPr/>
            <p:nvPr/>
          </p:nvSpPr>
          <p:spPr>
            <a:xfrm rot="10800000">
              <a:off x="9698134" y="1858664"/>
              <a:ext cx="1044000" cy="1044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59192F-8BD1-4DBD-A956-51B0A06002BB}"/>
                </a:ext>
              </a:extLst>
            </p:cNvPr>
            <p:cNvSpPr/>
            <p:nvPr/>
          </p:nvSpPr>
          <p:spPr>
            <a:xfrm rot="10800000">
              <a:off x="9782548" y="1943078"/>
              <a:ext cx="864000" cy="864000"/>
            </a:xfrm>
            <a:prstGeom prst="ellipse">
              <a:avLst/>
            </a:prstGeom>
            <a:solidFill>
              <a:schemeClr val="accent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33E771-94DD-41C9-B495-8BE33F4B9342}"/>
              </a:ext>
            </a:extLst>
          </p:cNvPr>
          <p:cNvGrpSpPr/>
          <p:nvPr/>
        </p:nvGrpSpPr>
        <p:grpSpPr>
          <a:xfrm>
            <a:off x="923325" y="2843174"/>
            <a:ext cx="724247" cy="724247"/>
            <a:chOff x="1301394" y="1859000"/>
            <a:chExt cx="1044000" cy="1044000"/>
          </a:xfrm>
        </p:grpSpPr>
        <p:sp>
          <p:nvSpPr>
            <p:cNvPr id="13" name="타원 41">
              <a:extLst>
                <a:ext uri="{FF2B5EF4-FFF2-40B4-BE49-F238E27FC236}">
                  <a16:creationId xmlns:a16="http://schemas.microsoft.com/office/drawing/2014/main" id="{A35CDDFD-895D-4CEB-83F1-D8D08AC9A97F}"/>
                </a:ext>
              </a:extLst>
            </p:cNvPr>
            <p:cNvSpPr/>
            <p:nvPr/>
          </p:nvSpPr>
          <p:spPr>
            <a:xfrm rot="10800000">
              <a:off x="1301394" y="1859000"/>
              <a:ext cx="1044000" cy="1044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860765E7-B1B6-4DAE-90BD-8EDDE5AB209E}"/>
                </a:ext>
              </a:extLst>
            </p:cNvPr>
            <p:cNvSpPr/>
            <p:nvPr/>
          </p:nvSpPr>
          <p:spPr>
            <a:xfrm rot="10800000">
              <a:off x="1385808" y="1943414"/>
              <a:ext cx="864000" cy="86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DD58B-8354-4560-AF9F-4B8B8985F713}"/>
              </a:ext>
            </a:extLst>
          </p:cNvPr>
          <p:cNvGrpSpPr/>
          <p:nvPr/>
        </p:nvGrpSpPr>
        <p:grpSpPr>
          <a:xfrm>
            <a:off x="10544429" y="2843174"/>
            <a:ext cx="724247" cy="724247"/>
            <a:chOff x="9698134" y="1858664"/>
            <a:chExt cx="1044000" cy="1044000"/>
          </a:xfrm>
        </p:grpSpPr>
        <p:sp>
          <p:nvSpPr>
            <p:cNvPr id="16" name="타원 50">
              <a:extLst>
                <a:ext uri="{FF2B5EF4-FFF2-40B4-BE49-F238E27FC236}">
                  <a16:creationId xmlns:a16="http://schemas.microsoft.com/office/drawing/2014/main" id="{B4C68ED1-2BAD-4541-AA41-21C94A188024}"/>
                </a:ext>
              </a:extLst>
            </p:cNvPr>
            <p:cNvSpPr/>
            <p:nvPr/>
          </p:nvSpPr>
          <p:spPr>
            <a:xfrm rot="10800000">
              <a:off x="9698134" y="1858664"/>
              <a:ext cx="1044000" cy="1044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2B7E06-A206-4560-8859-DF37FE5A5592}"/>
                </a:ext>
              </a:extLst>
            </p:cNvPr>
            <p:cNvSpPr/>
            <p:nvPr/>
          </p:nvSpPr>
          <p:spPr>
            <a:xfrm rot="10800000">
              <a:off x="9782548" y="1943078"/>
              <a:ext cx="864000" cy="864000"/>
            </a:xfrm>
            <a:prstGeom prst="ellipse">
              <a:avLst/>
            </a:prstGeom>
            <a:solidFill>
              <a:schemeClr val="accent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1C1E15-0728-4B8E-971E-F7B483C95FCA}"/>
              </a:ext>
            </a:extLst>
          </p:cNvPr>
          <p:cNvGrpSpPr/>
          <p:nvPr/>
        </p:nvGrpSpPr>
        <p:grpSpPr>
          <a:xfrm>
            <a:off x="923325" y="3918766"/>
            <a:ext cx="724247" cy="724247"/>
            <a:chOff x="1301394" y="1859000"/>
            <a:chExt cx="1044000" cy="1044000"/>
          </a:xfrm>
        </p:grpSpPr>
        <p:sp>
          <p:nvSpPr>
            <p:cNvPr id="19" name="타원 41">
              <a:extLst>
                <a:ext uri="{FF2B5EF4-FFF2-40B4-BE49-F238E27FC236}">
                  <a16:creationId xmlns:a16="http://schemas.microsoft.com/office/drawing/2014/main" id="{03093695-5E3A-452B-B604-5A32D1144A31}"/>
                </a:ext>
              </a:extLst>
            </p:cNvPr>
            <p:cNvSpPr/>
            <p:nvPr/>
          </p:nvSpPr>
          <p:spPr>
            <a:xfrm rot="10800000">
              <a:off x="1301394" y="1859000"/>
              <a:ext cx="1044000" cy="1044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17D01DF1-7914-4FE9-B7DC-8A25B03FCA65}"/>
                </a:ext>
              </a:extLst>
            </p:cNvPr>
            <p:cNvSpPr/>
            <p:nvPr/>
          </p:nvSpPr>
          <p:spPr>
            <a:xfrm rot="10800000">
              <a:off x="1385808" y="1943414"/>
              <a:ext cx="864000" cy="86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14786-0950-4233-A574-DA83B846DEAB}"/>
              </a:ext>
            </a:extLst>
          </p:cNvPr>
          <p:cNvGrpSpPr/>
          <p:nvPr/>
        </p:nvGrpSpPr>
        <p:grpSpPr>
          <a:xfrm>
            <a:off x="10544429" y="3918766"/>
            <a:ext cx="724247" cy="724247"/>
            <a:chOff x="9698134" y="1858664"/>
            <a:chExt cx="1044000" cy="1044000"/>
          </a:xfrm>
        </p:grpSpPr>
        <p:sp>
          <p:nvSpPr>
            <p:cNvPr id="22" name="타원 50">
              <a:extLst>
                <a:ext uri="{FF2B5EF4-FFF2-40B4-BE49-F238E27FC236}">
                  <a16:creationId xmlns:a16="http://schemas.microsoft.com/office/drawing/2014/main" id="{FF049152-9C16-4240-B173-0C8C4E48DB95}"/>
                </a:ext>
              </a:extLst>
            </p:cNvPr>
            <p:cNvSpPr/>
            <p:nvPr/>
          </p:nvSpPr>
          <p:spPr>
            <a:xfrm rot="10800000">
              <a:off x="9698134" y="1858664"/>
              <a:ext cx="1044000" cy="1044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B365F0-7412-40CA-BA0F-45862DF23B7F}"/>
                </a:ext>
              </a:extLst>
            </p:cNvPr>
            <p:cNvSpPr/>
            <p:nvPr/>
          </p:nvSpPr>
          <p:spPr>
            <a:xfrm rot="10800000">
              <a:off x="9782548" y="1943078"/>
              <a:ext cx="864000" cy="864000"/>
            </a:xfrm>
            <a:prstGeom prst="ellipse">
              <a:avLst/>
            </a:prstGeom>
            <a:solidFill>
              <a:schemeClr val="accent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F1CA7C-A628-4CB6-B457-5FB2472D4D40}"/>
              </a:ext>
            </a:extLst>
          </p:cNvPr>
          <p:cNvGrpSpPr/>
          <p:nvPr/>
        </p:nvGrpSpPr>
        <p:grpSpPr>
          <a:xfrm>
            <a:off x="923325" y="4994358"/>
            <a:ext cx="724247" cy="724247"/>
            <a:chOff x="1301394" y="1859000"/>
            <a:chExt cx="1044000" cy="1044000"/>
          </a:xfrm>
        </p:grpSpPr>
        <p:sp>
          <p:nvSpPr>
            <p:cNvPr id="25" name="타원 41">
              <a:extLst>
                <a:ext uri="{FF2B5EF4-FFF2-40B4-BE49-F238E27FC236}">
                  <a16:creationId xmlns:a16="http://schemas.microsoft.com/office/drawing/2014/main" id="{EEADA30E-627D-49F1-9401-BBB7A582D150}"/>
                </a:ext>
              </a:extLst>
            </p:cNvPr>
            <p:cNvSpPr/>
            <p:nvPr/>
          </p:nvSpPr>
          <p:spPr>
            <a:xfrm rot="10800000">
              <a:off x="1301394" y="1859000"/>
              <a:ext cx="1044000" cy="1044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BBADE0C3-C8BD-4B87-A7F0-5B44BE0CA585}"/>
                </a:ext>
              </a:extLst>
            </p:cNvPr>
            <p:cNvSpPr/>
            <p:nvPr/>
          </p:nvSpPr>
          <p:spPr>
            <a:xfrm rot="10800000">
              <a:off x="1385808" y="1943414"/>
              <a:ext cx="864000" cy="86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36C4BD-3BDC-4384-8875-37FED719EDBB}"/>
              </a:ext>
            </a:extLst>
          </p:cNvPr>
          <p:cNvGrpSpPr/>
          <p:nvPr/>
        </p:nvGrpSpPr>
        <p:grpSpPr>
          <a:xfrm>
            <a:off x="10544429" y="4994358"/>
            <a:ext cx="724247" cy="724247"/>
            <a:chOff x="9698134" y="1858664"/>
            <a:chExt cx="1044000" cy="1044000"/>
          </a:xfrm>
        </p:grpSpPr>
        <p:sp>
          <p:nvSpPr>
            <p:cNvPr id="28" name="타원 50">
              <a:extLst>
                <a:ext uri="{FF2B5EF4-FFF2-40B4-BE49-F238E27FC236}">
                  <a16:creationId xmlns:a16="http://schemas.microsoft.com/office/drawing/2014/main" id="{DA9CC12F-BDAD-466F-8CA8-788B61E30BA0}"/>
                </a:ext>
              </a:extLst>
            </p:cNvPr>
            <p:cNvSpPr/>
            <p:nvPr/>
          </p:nvSpPr>
          <p:spPr>
            <a:xfrm rot="10800000">
              <a:off x="9698134" y="1858664"/>
              <a:ext cx="1044000" cy="1044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AEE5F8-23D0-4D38-83A7-4F79D1CD93D1}"/>
                </a:ext>
              </a:extLst>
            </p:cNvPr>
            <p:cNvSpPr/>
            <p:nvPr/>
          </p:nvSpPr>
          <p:spPr>
            <a:xfrm rot="10800000">
              <a:off x="9782548" y="1943078"/>
              <a:ext cx="864000" cy="864000"/>
            </a:xfrm>
            <a:prstGeom prst="ellipse">
              <a:avLst/>
            </a:prstGeom>
            <a:solidFill>
              <a:schemeClr val="accent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M" sz="27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30" name="Parallelogram 15">
            <a:extLst>
              <a:ext uri="{FF2B5EF4-FFF2-40B4-BE49-F238E27FC236}">
                <a16:creationId xmlns:a16="http://schemas.microsoft.com/office/drawing/2014/main" id="{09B82A4E-DC13-4A05-92D1-B63DFBB98BD3}"/>
              </a:ext>
            </a:extLst>
          </p:cNvPr>
          <p:cNvSpPr/>
          <p:nvPr/>
        </p:nvSpPr>
        <p:spPr>
          <a:xfrm flipH="1">
            <a:off x="1128978" y="1977001"/>
            <a:ext cx="323979" cy="323979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1C595-3663-4525-92F5-6B92ACB612A3}"/>
              </a:ext>
            </a:extLst>
          </p:cNvPr>
          <p:cNvSpPr/>
          <p:nvPr/>
        </p:nvSpPr>
        <p:spPr>
          <a:xfrm>
            <a:off x="1143937" y="4127981"/>
            <a:ext cx="284076" cy="28324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2" name="Frame 17">
            <a:extLst>
              <a:ext uri="{FF2B5EF4-FFF2-40B4-BE49-F238E27FC236}">
                <a16:creationId xmlns:a16="http://schemas.microsoft.com/office/drawing/2014/main" id="{005BE8E3-271A-493C-B03F-5C13414F20F3}"/>
              </a:ext>
            </a:extLst>
          </p:cNvPr>
          <p:cNvSpPr/>
          <p:nvPr/>
        </p:nvSpPr>
        <p:spPr>
          <a:xfrm>
            <a:off x="1128978" y="3071524"/>
            <a:ext cx="299035" cy="29903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A8B8E867-BBF6-4555-B27C-ECA477D98390}"/>
              </a:ext>
            </a:extLst>
          </p:cNvPr>
          <p:cNvSpPr/>
          <p:nvPr/>
        </p:nvSpPr>
        <p:spPr>
          <a:xfrm flipH="1">
            <a:off x="1110979" y="5241133"/>
            <a:ext cx="325826" cy="268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4" name="Round Same Side Corner Rectangle 11">
            <a:extLst>
              <a:ext uri="{FF2B5EF4-FFF2-40B4-BE49-F238E27FC236}">
                <a16:creationId xmlns:a16="http://schemas.microsoft.com/office/drawing/2014/main" id="{85B7F80B-B430-4A89-B0F8-A9BCBC49DE43}"/>
              </a:ext>
            </a:extLst>
          </p:cNvPr>
          <p:cNvSpPr>
            <a:spLocks noChangeAspect="1"/>
          </p:cNvSpPr>
          <p:nvPr/>
        </p:nvSpPr>
        <p:spPr>
          <a:xfrm rot="9900000">
            <a:off x="10781866" y="3080869"/>
            <a:ext cx="330084" cy="28034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B4BFCE8C-17C4-4061-81C0-AFB20EAD3C5A}"/>
              </a:ext>
            </a:extLst>
          </p:cNvPr>
          <p:cNvSpPr/>
          <p:nvPr/>
        </p:nvSpPr>
        <p:spPr>
          <a:xfrm>
            <a:off x="10751212" y="4140274"/>
            <a:ext cx="324138" cy="27095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6ADCC708-CB9B-428E-92CB-6AC1AF942E34}"/>
              </a:ext>
            </a:extLst>
          </p:cNvPr>
          <p:cNvSpPr>
            <a:spLocks noChangeAspect="1"/>
          </p:cNvSpPr>
          <p:nvPr/>
        </p:nvSpPr>
        <p:spPr>
          <a:xfrm>
            <a:off x="10751211" y="1977001"/>
            <a:ext cx="317629" cy="32028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id="{CBFBF659-28F5-485F-AEF9-5E800C8E45B5}"/>
              </a:ext>
            </a:extLst>
          </p:cNvPr>
          <p:cNvSpPr/>
          <p:nvPr/>
        </p:nvSpPr>
        <p:spPr>
          <a:xfrm>
            <a:off x="10800039" y="5207052"/>
            <a:ext cx="219972" cy="291108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16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8C0A8ED0-23E2-A2DD-CF9A-2F7AA14CFF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6" b="14956"/>
          <a:stretch>
            <a:fillRect/>
          </a:stretch>
        </p:blipFill>
        <p:spPr>
          <a:xfrm>
            <a:off x="1673352" y="237744"/>
            <a:ext cx="10518648" cy="6785865"/>
          </a:xfrm>
        </p:spPr>
      </p:pic>
    </p:spTree>
    <p:extLst>
      <p:ext uri="{BB962C8B-B14F-4D97-AF65-F5344CB8AC3E}">
        <p14:creationId xmlns:p14="http://schemas.microsoft.com/office/powerpoint/2010/main" val="246578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CB8A776-1F27-46C0-1A9D-59C8CF519A34}"/>
              </a:ext>
            </a:extLst>
          </p:cNvPr>
          <p:cNvSpPr txBox="1"/>
          <p:nvPr/>
        </p:nvSpPr>
        <p:spPr>
          <a:xfrm>
            <a:off x="4693920" y="904240"/>
            <a:ext cx="65735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/>
              <a:t>LES PRODUITS PHARMACEUTIQUES SELECTIONNES POUR LES PROCHAINES SESSIONS</a:t>
            </a:r>
          </a:p>
        </p:txBody>
      </p:sp>
    </p:spTree>
    <p:extLst>
      <p:ext uri="{BB962C8B-B14F-4D97-AF65-F5344CB8AC3E}">
        <p14:creationId xmlns:p14="http://schemas.microsoft.com/office/powerpoint/2010/main" val="185855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/>
              <a:t>Les critères de selection des produits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A93682-7CE7-4E02-9F02-F6DA69284BBE}"/>
              </a:ext>
            </a:extLst>
          </p:cNvPr>
          <p:cNvGrpSpPr/>
          <p:nvPr/>
        </p:nvGrpSpPr>
        <p:grpSpPr>
          <a:xfrm>
            <a:off x="1848898" y="4053158"/>
            <a:ext cx="8494206" cy="1069809"/>
            <a:chOff x="2099801" y="4001567"/>
            <a:chExt cx="7992399" cy="1069809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FF6E9D1-27F8-428D-B7E8-50969077C926}"/>
                </a:ext>
              </a:extLst>
            </p:cNvPr>
            <p:cNvSpPr/>
            <p:nvPr/>
          </p:nvSpPr>
          <p:spPr>
            <a:xfrm>
              <a:off x="2099801" y="4307227"/>
              <a:ext cx="7992399" cy="7641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Le cout élevé des concurrents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1B8BC80D-F695-479D-9CC5-C97C60D2EA90}"/>
                </a:ext>
              </a:extLst>
            </p:cNvPr>
            <p:cNvSpPr/>
            <p:nvPr/>
          </p:nvSpPr>
          <p:spPr>
            <a:xfrm>
              <a:off x="2099801" y="4001567"/>
              <a:ext cx="7992399" cy="305660"/>
            </a:xfrm>
            <a:prstGeom prst="trapezoid">
              <a:avLst>
                <a:gd name="adj" fmla="val 29615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933FDD-4678-4C8C-8FC7-56F873928F39}"/>
              </a:ext>
            </a:extLst>
          </p:cNvPr>
          <p:cNvGrpSpPr/>
          <p:nvPr/>
        </p:nvGrpSpPr>
        <p:grpSpPr>
          <a:xfrm>
            <a:off x="2783634" y="2990159"/>
            <a:ext cx="6624734" cy="1069848"/>
            <a:chOff x="3275153" y="2938569"/>
            <a:chExt cx="5641693" cy="1069848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8D3F910B-10DB-415B-A671-147C5A6F2F10}"/>
                </a:ext>
              </a:extLst>
            </p:cNvPr>
            <p:cNvSpPr/>
            <p:nvPr/>
          </p:nvSpPr>
          <p:spPr>
            <a:xfrm>
              <a:off x="3275153" y="3244268"/>
              <a:ext cx="5641693" cy="76414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1" name="Trapezoid 8">
              <a:extLst>
                <a:ext uri="{FF2B5EF4-FFF2-40B4-BE49-F238E27FC236}">
                  <a16:creationId xmlns:a16="http://schemas.microsoft.com/office/drawing/2014/main" id="{A06A27FF-53AA-47DB-BB41-BA60AC55A7E6}"/>
                </a:ext>
              </a:extLst>
            </p:cNvPr>
            <p:cNvSpPr/>
            <p:nvPr/>
          </p:nvSpPr>
          <p:spPr>
            <a:xfrm>
              <a:off x="3275153" y="2938569"/>
              <a:ext cx="5641693" cy="305660"/>
            </a:xfrm>
            <a:prstGeom prst="trapezoid">
              <a:avLst>
                <a:gd name="adj" fmla="val 29615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5438F00-F3FB-44C8-8D7F-FD2E8D243EC4}"/>
              </a:ext>
            </a:extLst>
          </p:cNvPr>
          <p:cNvGrpSpPr/>
          <p:nvPr/>
        </p:nvGrpSpPr>
        <p:grpSpPr>
          <a:xfrm>
            <a:off x="3707844" y="1921715"/>
            <a:ext cx="4772966" cy="1069809"/>
            <a:chOff x="4450506" y="1870124"/>
            <a:chExt cx="3307362" cy="1069809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C435CB7-A748-41A5-8552-B0468A70CF3F}"/>
                </a:ext>
              </a:extLst>
            </p:cNvPr>
            <p:cNvSpPr/>
            <p:nvPr/>
          </p:nvSpPr>
          <p:spPr>
            <a:xfrm>
              <a:off x="4450506" y="2175784"/>
              <a:ext cx="3290988" cy="76414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4" name="Trapezoid 9">
              <a:extLst>
                <a:ext uri="{FF2B5EF4-FFF2-40B4-BE49-F238E27FC236}">
                  <a16:creationId xmlns:a16="http://schemas.microsoft.com/office/drawing/2014/main" id="{7E0EA4A5-F4CB-4900-83B5-9B2F5C4A6541}"/>
                </a:ext>
              </a:extLst>
            </p:cNvPr>
            <p:cNvSpPr/>
            <p:nvPr/>
          </p:nvSpPr>
          <p:spPr>
            <a:xfrm>
              <a:off x="4466880" y="1870124"/>
              <a:ext cx="3290988" cy="305660"/>
            </a:xfrm>
            <a:prstGeom prst="trapezoid">
              <a:avLst>
                <a:gd name="adj" fmla="val 24841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040D42E-63EA-4D40-B3EF-CC5BE369E4B2}"/>
              </a:ext>
            </a:extLst>
          </p:cNvPr>
          <p:cNvSpPr txBox="1"/>
          <p:nvPr/>
        </p:nvSpPr>
        <p:spPr>
          <a:xfrm>
            <a:off x="2090057" y="5446777"/>
            <a:ext cx="8097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Texte ici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E7F92-5AF0-421D-BBD2-898E6E8910C7}"/>
              </a:ext>
            </a:extLst>
          </p:cNvPr>
          <p:cNvSpPr txBox="1"/>
          <p:nvPr/>
        </p:nvSpPr>
        <p:spPr>
          <a:xfrm>
            <a:off x="3707844" y="3315334"/>
            <a:ext cx="4772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Les ruptures repétées des concurrents donc l’instabilité des produits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5F52E-952F-42AD-BBE4-0BCB85243BFA}"/>
              </a:ext>
            </a:extLst>
          </p:cNvPr>
          <p:cNvSpPr txBox="1"/>
          <p:nvPr/>
        </p:nvSpPr>
        <p:spPr>
          <a:xfrm>
            <a:off x="3911600" y="2227336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La faible présence de concurrent sur le marché ivoirien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95EDF5-8276-4943-A4A6-6D05E95FD4C7}"/>
              </a:ext>
            </a:extLst>
          </p:cNvPr>
          <p:cNvSpPr txBox="1"/>
          <p:nvPr/>
        </p:nvSpPr>
        <p:spPr>
          <a:xfrm>
            <a:off x="1861903" y="3713619"/>
            <a:ext cx="6699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03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3462E5-660E-4B2C-BF02-38223BA46048}"/>
              </a:ext>
            </a:extLst>
          </p:cNvPr>
          <p:cNvSpPr txBox="1"/>
          <p:nvPr/>
        </p:nvSpPr>
        <p:spPr>
          <a:xfrm>
            <a:off x="2685283" y="2681701"/>
            <a:ext cx="6699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02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4342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59456-91C3-42C9-BEB2-95B64B915D41}"/>
              </a:ext>
            </a:extLst>
          </p:cNvPr>
          <p:cNvSpPr txBox="1"/>
          <p:nvPr/>
        </p:nvSpPr>
        <p:spPr>
          <a:xfrm>
            <a:off x="3508663" y="1649783"/>
            <a:ext cx="6699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01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2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0977B22-6BC0-8EC1-0E28-B18EF308ED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961" y="121920"/>
            <a:ext cx="11581766" cy="1270000"/>
          </a:xfrm>
        </p:spPr>
        <p:txBody>
          <a:bodyPr>
            <a:normAutofit fontScale="3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L</a:t>
            </a:r>
            <a:r>
              <a:rPr kumimoji="0" lang="fr-FR" sz="1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PRODUITS PHARMACEUTIQUES SELECTIONNES POUR LES PROCHAINES SESSIONS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61195B3-1EDF-0D82-3C9F-C99EF1C8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" y="1584960"/>
            <a:ext cx="6264753" cy="52730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62D00BC-73E7-FB72-3849-4EA43559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480" y="1584960"/>
            <a:ext cx="6335874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9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ADEF73C-7233-E27C-E4D6-2BCEFA589B81}"/>
              </a:ext>
            </a:extLst>
          </p:cNvPr>
          <p:cNvSpPr txBox="1"/>
          <p:nvPr/>
        </p:nvSpPr>
        <p:spPr>
          <a:xfrm>
            <a:off x="101600" y="1"/>
            <a:ext cx="107086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LES PRODUITS PHARMACEUTIQUES SELECTIONNES POUR LES PROCHAINES SESSIONS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811F2B-0FD6-857A-84CA-E4D1C80F6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120"/>
            <a:ext cx="6167120" cy="52711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3A0879C-66EA-9563-2B5D-76595937E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6863"/>
            <a:ext cx="6096000" cy="52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3EBA1C5-8027-8549-709D-49E8FD3A52F7}"/>
              </a:ext>
            </a:extLst>
          </p:cNvPr>
          <p:cNvSpPr txBox="1"/>
          <p:nvPr/>
        </p:nvSpPr>
        <p:spPr>
          <a:xfrm>
            <a:off x="538480" y="81280"/>
            <a:ext cx="108407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LES PRODUITS PHARMACEUTIQUES SELECTIONNES POUR LES PROCHAINES SESSIONS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C7D4A4-7F37-295A-62B6-F47E7565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120"/>
            <a:ext cx="6512560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EABE1A-A34D-72F7-E08D-184FF79809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CONTACTS</a:t>
            </a:r>
            <a:br>
              <a:rPr lang="fr-FR" dirty="0"/>
            </a:b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(Nos contacts)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35C52B1-E7FE-D2DB-7A99-85BE47944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26" y="104775"/>
            <a:ext cx="4219574" cy="15049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86CED41-7D00-FE30-1280-75387CAB451C}"/>
              </a:ext>
            </a:extLst>
          </p:cNvPr>
          <p:cNvSpPr txBox="1"/>
          <p:nvPr/>
        </p:nvSpPr>
        <p:spPr>
          <a:xfrm>
            <a:off x="4286249" y="2190750"/>
            <a:ext cx="7486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TREICHVILLE CARREFOUR CACOMIAF -AVENUE 17 RUE 11 -RESIDENCES WALID -4 EME ETAGE- PORTE D4</a:t>
            </a:r>
          </a:p>
          <a:p>
            <a:r>
              <a:rPr lang="fr-FR" sz="2000" dirty="0"/>
              <a:t>(+225) 2721390637/ 0749907309/0747844043</a:t>
            </a:r>
          </a:p>
          <a:p>
            <a:r>
              <a:rPr lang="fr-FR" sz="2000" dirty="0">
                <a:hlinkClick r:id="rId3"/>
              </a:rPr>
              <a:t>haveelapharma@gmail.com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5438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15D1073-923E-5623-DB0D-C4C37A9D1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544" y="1"/>
            <a:ext cx="6696456" cy="68579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C4C8620-F07F-ED67-F76E-3AC98607E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736" y="0"/>
            <a:ext cx="7123176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9E94918-8734-A4F3-9316-48DD1B2B0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3298" cy="69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4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B6980-D935-DD64-D7EF-7BEE0AEA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62200"/>
            <a:ext cx="10462473" cy="4171950"/>
          </a:xfrm>
        </p:spPr>
        <p:txBody>
          <a:bodyPr>
            <a:normAutofit fontScale="92500" lnSpcReduction="20000"/>
          </a:bodyPr>
          <a:lstStyle/>
          <a:p>
            <a:endParaRPr lang="fr-FR" dirty="0"/>
          </a:p>
          <a:p>
            <a:r>
              <a:rPr lang="fr-FR" dirty="0"/>
              <a:t>Créée en 2020, par le Docteur  Davy YEBOUE pharmacien, Mastère en Gestion des ventes et du Marketing dans l’industrie pharmaceutique</a:t>
            </a:r>
          </a:p>
          <a:p>
            <a:pPr marL="0" indent="0">
              <a:buNone/>
            </a:pPr>
            <a:r>
              <a:rPr lang="fr-FR" dirty="0"/>
              <a:t>  Master sante publique option économie de santé et du médicament.</a:t>
            </a:r>
          </a:p>
          <a:p>
            <a:r>
              <a:rPr lang="fr-FR" dirty="0"/>
              <a:t>HAVEELA Pharma est spécialisée dans la représentation pharmaceutique et la promotion médicale. Présente en Afrique de l'ouest: à Abidjan  en Cote d’Ivoire </a:t>
            </a:r>
          </a:p>
          <a:p>
            <a:r>
              <a:rPr lang="fr-FR" dirty="0"/>
              <a:t>HAVEELA pharma, votre levier de croissance: Obtention d'autorisation de mise sur le marché, Mise en place, Commercialisation Développement de votre présence locale,  en Cote d’Ivoire et dans toute l ’Afrique de l’Ouest</a:t>
            </a:r>
          </a:p>
          <a:p>
            <a:r>
              <a:rPr lang="fr-FR" dirty="0"/>
              <a:t>HAVEELA Pharma est la solution à l’implantation de votre laboratoire pharmaceutique en Cote d’Ivoire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CD7022C-FE8B-593C-6DB9-5741E5CE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2143"/>
            <a:ext cx="2743200" cy="26092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073623-E339-947B-A7CB-5C616571E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43"/>
            <a:ext cx="2004968" cy="158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219AAF-11E2-5474-1BCA-4904B09184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3597275"/>
          </a:xfrm>
        </p:spPr>
        <p:txBody>
          <a:bodyPr/>
          <a:lstStyle/>
          <a:p>
            <a:r>
              <a:rPr lang="fr-FR" b="1" dirty="0"/>
              <a:t>                                   </a:t>
            </a:r>
            <a:r>
              <a:rPr lang="fr-FR" b="1" dirty="0">
                <a:latin typeface="Arial Black" panose="020B0A04020102020204" pitchFamily="34" charset="0"/>
              </a:rPr>
              <a:t>ORGANIGRAMME  </a:t>
            </a:r>
            <a:r>
              <a:rPr lang="fr-FR" b="1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101501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910AF65-2CA6-2436-1392-CB83DEA69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52400"/>
            <a:ext cx="12070080" cy="6705600"/>
          </a:xfrm>
        </p:spPr>
      </p:pic>
    </p:spTree>
    <p:extLst>
      <p:ext uri="{BB962C8B-B14F-4D97-AF65-F5344CB8AC3E}">
        <p14:creationId xmlns:p14="http://schemas.microsoft.com/office/powerpoint/2010/main" val="20117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99284-AA81-AE8B-4BC1-958FFBBF7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23837"/>
            <a:ext cx="3048001" cy="4601183"/>
          </a:xfrm>
        </p:spPr>
        <p:txBody>
          <a:bodyPr>
            <a:norm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MISSIONS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DC1BA6-6053-E61B-1C10-1A3A6ACE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5520" y="1925186"/>
            <a:ext cx="7658948" cy="4059561"/>
          </a:xfrm>
        </p:spPr>
        <p:txBody>
          <a:bodyPr/>
          <a:lstStyle/>
          <a:p>
            <a:pPr lvl="0"/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Favoriser l’accessibilité  matérielle et financière des </a:t>
            </a:r>
            <a:r>
              <a:rPr lang="fr-F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produitsde</a:t>
            </a:r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 santé  et des cosmétiques de qualité à  toutes les couches de la population  .</a:t>
            </a:r>
          </a:p>
          <a:p>
            <a:pPr lvl="0"/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Permettre aux prescripteurs d’avoir des arguments  médicamenteux selon la pathologie qu’ils traitent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CC8D7A-3D44-F874-B889-9FC515EA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378" y="173678"/>
            <a:ext cx="3478548" cy="17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13CE6F-245C-948B-DF15-D75863B8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b="1" dirty="0">
                <a:latin typeface="Arial" panose="020B0604020202020204" pitchFamily="34" charset="0"/>
                <a:cs typeface="Arial" panose="020B0604020202020204" pitchFamily="34" charset="0"/>
              </a:rPr>
              <a:t>CIBLES</a:t>
            </a:r>
            <a:br>
              <a:rPr lang="fr-FR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(ceux que nous voulons aider)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C0E02-DBCC-FA38-9A5C-7BBAFC2E4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495424"/>
            <a:ext cx="7315200" cy="4489323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fr-FR" sz="24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outes les couches de la population(a un degré très élevé) </a:t>
            </a:r>
            <a:r>
              <a:rPr lang="fr-FR" sz="2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fr-FR" sz="24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à </a:t>
            </a:r>
            <a:r>
              <a:rPr lang="fr-FR" sz="2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travers la mise à disposition des produits de santé et des cosmétiques de qualité accessible financièrement </a:t>
            </a:r>
          </a:p>
          <a:p>
            <a:r>
              <a:rPr lang="fr-FR" sz="2400" b="1" dirty="0">
                <a:solidFill>
                  <a:schemeClr val="tx1"/>
                </a:solidFill>
                <a:cs typeface="Arial" panose="020B0604020202020204" pitchFamily="34" charset="0"/>
              </a:rPr>
              <a:t>Les prescripteurs: </a:t>
            </a:r>
            <a:r>
              <a:rPr lang="fr-FR" sz="2400" dirty="0">
                <a:solidFill>
                  <a:schemeClr val="tx1"/>
                </a:solidFill>
                <a:cs typeface="Arial" panose="020B0604020202020204" pitchFamily="34" charset="0"/>
              </a:rPr>
              <a:t>à travers la mise a disposition d’arguments thérapeutiques nouveaux et efficaces</a:t>
            </a:r>
          </a:p>
          <a:p>
            <a:r>
              <a:rPr lang="fr-FR" sz="2400" b="1" dirty="0">
                <a:solidFill>
                  <a:schemeClr val="tx1"/>
                </a:solidFill>
                <a:cs typeface="Arial" panose="020B0604020202020204" pitchFamily="34" charset="0"/>
              </a:rPr>
              <a:t>Les laboratoires non présent en Afrique: </a:t>
            </a:r>
            <a:r>
              <a:rPr lang="fr-FR" sz="2400" dirty="0">
                <a:solidFill>
                  <a:schemeClr val="tx1"/>
                </a:solidFill>
                <a:cs typeface="Arial" panose="020B0604020202020204" pitchFamily="34" charset="0"/>
              </a:rPr>
              <a:t>donner la possibilité de pénétrer le marché Africain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DC549F-ABB1-659E-681A-3AF954F1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776" y="171337"/>
            <a:ext cx="3752850" cy="20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8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462169-BB6E-09EE-6796-DBD072FD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BENEFICES</a:t>
            </a:r>
            <a:b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(les 3 bénéfices clés)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1059ED-3EF8-90EC-17DF-3F0FFD2E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793" y="1828799"/>
            <a:ext cx="7315200" cy="4415677"/>
          </a:xfrm>
        </p:spPr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fr-FR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Favoriser l’accès aux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Médicaments</a:t>
            </a: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de qualités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fr-FR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Cosmétiques</a:t>
            </a: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qualités </a:t>
            </a:r>
          </a:p>
          <a:p>
            <a:pPr marL="0" lvl="0" indent="0">
              <a:lnSpc>
                <a:spcPct val="115000"/>
              </a:lnSpc>
              <a:buNone/>
            </a:pP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Faire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 </a:t>
            </a:r>
            <a:r>
              <a:rPr lang="fr-FR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enregistrement</a:t>
            </a: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,la </a:t>
            </a:r>
            <a:r>
              <a:rPr lang="fr-FR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promotion</a:t>
            </a: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et le </a:t>
            </a:r>
            <a:r>
              <a:rPr lang="fr-FR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suivi </a:t>
            </a: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produits  </a:t>
            </a:r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3C92D5-3930-6A85-CEB6-E85074DCA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180975"/>
            <a:ext cx="37909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949E9-1065-34A2-A421-C6FDBF96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EXPERTISE</a:t>
            </a:r>
            <a:b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1800" b="1" dirty="0">
                <a:latin typeface="Arial" panose="020B0604020202020204" pitchFamily="34" charset="0"/>
                <a:cs typeface="Arial" panose="020B0604020202020204" pitchFamily="34" charset="0"/>
              </a:rPr>
              <a:t>(notre expertise)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24516A-6C66-9A01-5695-864961102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168" y="1752600"/>
            <a:ext cx="7315200" cy="4358640"/>
          </a:xfrm>
        </p:spPr>
        <p:txBody>
          <a:bodyPr/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Maitrise du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marketing pharmaceutique et de la santé publique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à travers notre expérience professionnelle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Maitrise de tout les aspect du 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circuit du médicament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en cote d’ivoire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Maitrise de 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la chaine approvisionnement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des produits de santé et des cosmétiques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F4A705-82C8-C592-3D91-DCF159F4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710" y="134923"/>
            <a:ext cx="4124325" cy="17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3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dr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590</Words>
  <Application>Microsoft Office PowerPoint</Application>
  <PresentationFormat>Grand écran</PresentationFormat>
  <Paragraphs>85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Corbel</vt:lpstr>
      <vt:lpstr>High Tower Text</vt:lpstr>
      <vt:lpstr>Lora</vt:lpstr>
      <vt:lpstr>Segoe UI</vt:lpstr>
      <vt:lpstr>Symbol</vt:lpstr>
      <vt:lpstr>Times New Roman</vt:lpstr>
      <vt:lpstr>Wingdings 2</vt:lpstr>
      <vt:lpstr>Thème Office</vt:lpstr>
      <vt:lpstr>Cadre</vt:lpstr>
      <vt:lpstr>Présentation PowerPoint</vt:lpstr>
      <vt:lpstr>Présentation PowerPoint</vt:lpstr>
      <vt:lpstr>Présentation PowerPoint</vt:lpstr>
      <vt:lpstr>                                   ORGANIGRAMME           </vt:lpstr>
      <vt:lpstr>Présentation PowerPoint</vt:lpstr>
      <vt:lpstr>MISSIONS</vt:lpstr>
      <vt:lpstr>CIBLES (ceux que nous voulons aider)</vt:lpstr>
      <vt:lpstr>BENEFICES (les 3 bénéfices clés)</vt:lpstr>
      <vt:lpstr>EXPERTISE (notre expertise)</vt:lpstr>
      <vt:lpstr>Présentation PowerPoint</vt:lpstr>
      <vt:lpstr>   NOS  PRODUITS    PHARMACEUTIQUES  </vt:lpstr>
      <vt:lpstr> NOS  PRODUITS PHARMACEUTIQUES  </vt:lpstr>
      <vt:lpstr>NOS  PRODUITS PHARMACEUTIQUES </vt:lpstr>
      <vt:lpstr>NOS PRODUITS PHARMACEUTIQUES</vt:lpstr>
      <vt:lpstr>NOS PRODUITS  PHARMACEUTIQUES </vt:lpstr>
      <vt:lpstr>NOS PRODUITS PHARMACEUTIQUES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CONTACTS (Nos contacts)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 CORE I5</dc:creator>
  <cp:lastModifiedBy>HP CORE I5</cp:lastModifiedBy>
  <cp:revision>5</cp:revision>
  <dcterms:created xsi:type="dcterms:W3CDTF">2024-10-23T17:21:41Z</dcterms:created>
  <dcterms:modified xsi:type="dcterms:W3CDTF">2024-10-25T08:16:19Z</dcterms:modified>
</cp:coreProperties>
</file>